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56"/>
  </p:notesMasterIdLst>
  <p:handoutMasterIdLst>
    <p:handoutMasterId r:id="rId57"/>
  </p:handoutMasterIdLst>
  <p:sldIdLst>
    <p:sldId id="453" r:id="rId2"/>
    <p:sldId id="521" r:id="rId3"/>
    <p:sldId id="468" r:id="rId4"/>
    <p:sldId id="523" r:id="rId5"/>
    <p:sldId id="522" r:id="rId6"/>
    <p:sldId id="524" r:id="rId7"/>
    <p:sldId id="525" r:id="rId8"/>
    <p:sldId id="514" r:id="rId9"/>
    <p:sldId id="407" r:id="rId10"/>
    <p:sldId id="421" r:id="rId11"/>
    <p:sldId id="503" r:id="rId12"/>
    <p:sldId id="504" r:id="rId13"/>
    <p:sldId id="500" r:id="rId14"/>
    <p:sldId id="497" r:id="rId15"/>
    <p:sldId id="498" r:id="rId16"/>
    <p:sldId id="491" r:id="rId17"/>
    <p:sldId id="502" r:id="rId18"/>
    <p:sldId id="529" r:id="rId19"/>
    <p:sldId id="530" r:id="rId20"/>
    <p:sldId id="528" r:id="rId21"/>
    <p:sldId id="515" r:id="rId22"/>
    <p:sldId id="517" r:id="rId23"/>
    <p:sldId id="518" r:id="rId24"/>
    <p:sldId id="520" r:id="rId25"/>
    <p:sldId id="519" r:id="rId26"/>
    <p:sldId id="516" r:id="rId27"/>
    <p:sldId id="501" r:id="rId28"/>
    <p:sldId id="526" r:id="rId29"/>
    <p:sldId id="559" r:id="rId30"/>
    <p:sldId id="512" r:id="rId31"/>
    <p:sldId id="438" r:id="rId32"/>
    <p:sldId id="527" r:id="rId33"/>
    <p:sldId id="490" r:id="rId34"/>
    <p:sldId id="448" r:id="rId35"/>
    <p:sldId id="534" r:id="rId36"/>
    <p:sldId id="535" r:id="rId37"/>
    <p:sldId id="538" r:id="rId38"/>
    <p:sldId id="539" r:id="rId39"/>
    <p:sldId id="540" r:id="rId40"/>
    <p:sldId id="541" r:id="rId41"/>
    <p:sldId id="546" r:id="rId42"/>
    <p:sldId id="544" r:id="rId43"/>
    <p:sldId id="552" r:id="rId44"/>
    <p:sldId id="547" r:id="rId45"/>
    <p:sldId id="553" r:id="rId46"/>
    <p:sldId id="551" r:id="rId47"/>
    <p:sldId id="550" r:id="rId48"/>
    <p:sldId id="548" r:id="rId49"/>
    <p:sldId id="549" r:id="rId50"/>
    <p:sldId id="555" r:id="rId51"/>
    <p:sldId id="556" r:id="rId52"/>
    <p:sldId id="557" r:id="rId53"/>
    <p:sldId id="558" r:id="rId54"/>
    <p:sldId id="554" r:id="rId55"/>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Kalvins" initials="" lastIdx="5" clrIdx="0"/>
  <p:cmAuthor id="1" name="John Birchmore" initials="JB" lastIdx="4" clrIdx="1"/>
  <p:cmAuthor id="2" name="Ron Bailey" initials="RB"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00"/>
    <a:srgbClr val="E49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6" autoAdjust="0"/>
    <p:restoredTop sz="99827" autoAdjust="0"/>
  </p:normalViewPr>
  <p:slideViewPr>
    <p:cSldViewPr snapToGrid="0" snapToObjects="1">
      <p:cViewPr varScale="1">
        <p:scale>
          <a:sx n="95" d="100"/>
          <a:sy n="95" d="100"/>
        </p:scale>
        <p:origin x="-11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0"/>
    </p:cViewPr>
  </p:sorterViewPr>
  <p:notesViewPr>
    <p:cSldViewPr snapToGrid="0" snapToObjects="1">
      <p:cViewPr varScale="1">
        <p:scale>
          <a:sx n="101" d="100"/>
          <a:sy n="101" d="100"/>
        </p:scale>
        <p:origin x="-1816" y="-12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B7264-F361-E84F-9B2C-7FC9E6689B79}" type="doc">
      <dgm:prSet loTypeId="urn:microsoft.com/office/officeart/2005/8/layout/orgChart1" loCatId="" qsTypeId="urn:microsoft.com/office/officeart/2005/8/quickstyle/simple2" qsCatId="simple" csTypeId="urn:microsoft.com/office/officeart/2005/8/colors/accent1_2#1" csCatId="accent1" phldr="1"/>
      <dgm:spPr/>
      <dgm:t>
        <a:bodyPr/>
        <a:lstStyle/>
        <a:p>
          <a:endParaRPr lang="en-US"/>
        </a:p>
      </dgm:t>
    </dgm:pt>
    <dgm:pt modelId="{96BC6F21-322D-BF47-B4D6-0C346BC4F1CE}">
      <dgm:prSet phldrT="[Text]" custT="1"/>
      <dgm:spPr>
        <a:solidFill>
          <a:schemeClr val="accent5">
            <a:lumMod val="75000"/>
          </a:schemeClr>
        </a:solidFill>
      </dgm:spPr>
      <dgm:t>
        <a:bodyPr/>
        <a:lstStyle/>
        <a:p>
          <a:pPr algn="ctr"/>
          <a:r>
            <a:rPr lang="en-US" sz="900" b="1" dirty="0">
              <a:latin typeface="Arial"/>
              <a:cs typeface="Arial"/>
            </a:rPr>
            <a:t>Ed </a:t>
          </a:r>
          <a:r>
            <a:rPr lang="en-US" sz="900" b="1" dirty="0" smtClean="0">
              <a:latin typeface="Arial"/>
              <a:cs typeface="Arial"/>
            </a:rPr>
            <a:t>Kalvins, P. Eng </a:t>
          </a:r>
          <a:endParaRPr lang="en-US" sz="900" b="1" dirty="0">
            <a:latin typeface="Arial"/>
            <a:cs typeface="Arial"/>
          </a:endParaRPr>
        </a:p>
        <a:p>
          <a:pPr algn="ctr"/>
          <a:r>
            <a:rPr lang="en-US" sz="900" b="1" dirty="0">
              <a:latin typeface="Arial"/>
              <a:cs typeface="Arial"/>
            </a:rPr>
            <a:t>President &amp; CEO</a:t>
          </a:r>
        </a:p>
      </dgm:t>
    </dgm:pt>
    <dgm:pt modelId="{1E8356AC-DDF2-B449-9F66-449E480AEB66}" type="parTrans" cxnId="{2AD7B1CD-ECD4-0B43-A6C4-1EF4D30B1C9F}">
      <dgm:prSet/>
      <dgm:spPr/>
      <dgm:t>
        <a:bodyPr/>
        <a:lstStyle/>
        <a:p>
          <a:pPr algn="ctr"/>
          <a:endParaRPr lang="en-US" sz="900" b="1">
            <a:latin typeface="Arial"/>
            <a:cs typeface="Arial"/>
          </a:endParaRPr>
        </a:p>
      </dgm:t>
    </dgm:pt>
    <dgm:pt modelId="{0C01F5E8-6EDC-8C49-938F-CB2637989624}" type="sibTrans" cxnId="{2AD7B1CD-ECD4-0B43-A6C4-1EF4D30B1C9F}">
      <dgm:prSet/>
      <dgm:spPr/>
      <dgm:t>
        <a:bodyPr/>
        <a:lstStyle/>
        <a:p>
          <a:pPr algn="ctr"/>
          <a:endParaRPr lang="en-US" sz="900" b="1">
            <a:latin typeface="Arial"/>
            <a:cs typeface="Arial"/>
          </a:endParaRPr>
        </a:p>
      </dgm:t>
    </dgm:pt>
    <dgm:pt modelId="{BE41F54D-C6F7-8443-8BDD-3DD17FCEC314}">
      <dgm:prSet phldrT="[Text]" custT="1"/>
      <dgm:spPr>
        <a:solidFill>
          <a:schemeClr val="accent5">
            <a:lumMod val="75000"/>
          </a:schemeClr>
        </a:solidFill>
      </dgm:spPr>
      <dgm:t>
        <a:bodyPr/>
        <a:lstStyle/>
        <a:p>
          <a:pPr algn="ctr"/>
          <a:r>
            <a:rPr lang="en-US" sz="900" b="1" dirty="0">
              <a:latin typeface="Arial"/>
              <a:cs typeface="Arial"/>
            </a:rPr>
            <a:t>Rai Martinsons </a:t>
          </a:r>
        </a:p>
        <a:p>
          <a:pPr algn="ctr"/>
          <a:r>
            <a:rPr lang="en-US" sz="900" b="1" dirty="0" smtClean="0">
              <a:latin typeface="Arial"/>
              <a:cs typeface="Arial"/>
            </a:rPr>
            <a:t>Project Coordinator</a:t>
          </a:r>
        </a:p>
        <a:p>
          <a:pPr algn="ctr"/>
          <a:r>
            <a:rPr lang="en-US" sz="900" b="1" dirty="0" smtClean="0">
              <a:solidFill>
                <a:srgbClr val="0000FF"/>
              </a:solidFill>
              <a:latin typeface="Arial"/>
              <a:cs typeface="Arial"/>
            </a:rPr>
            <a:t>Canada</a:t>
          </a:r>
          <a:endParaRPr lang="en-US" sz="900" b="1" dirty="0">
            <a:solidFill>
              <a:srgbClr val="0000FF"/>
            </a:solidFill>
            <a:latin typeface="Arial"/>
            <a:cs typeface="Arial"/>
          </a:endParaRPr>
        </a:p>
      </dgm:t>
    </dgm:pt>
    <dgm:pt modelId="{25083BEC-4C6D-9148-877F-19DFBB5718F1}" type="parTrans" cxnId="{7C6D5763-996C-1944-B47D-9135D01511B0}">
      <dgm:prSet/>
      <dgm:spPr/>
      <dgm:t>
        <a:bodyPr/>
        <a:lstStyle/>
        <a:p>
          <a:pPr algn="ctr"/>
          <a:endParaRPr lang="en-US" sz="900" b="1">
            <a:latin typeface="Arial"/>
            <a:cs typeface="Arial"/>
          </a:endParaRPr>
        </a:p>
      </dgm:t>
    </dgm:pt>
    <dgm:pt modelId="{9EEF734F-01CB-0C40-9B70-624A3F4AA829}" type="sibTrans" cxnId="{7C6D5763-996C-1944-B47D-9135D01511B0}">
      <dgm:prSet/>
      <dgm:spPr/>
      <dgm:t>
        <a:bodyPr/>
        <a:lstStyle/>
        <a:p>
          <a:pPr algn="ctr"/>
          <a:endParaRPr lang="en-US" sz="900" b="1">
            <a:latin typeface="Arial"/>
            <a:cs typeface="Arial"/>
          </a:endParaRPr>
        </a:p>
      </dgm:t>
    </dgm:pt>
    <dgm:pt modelId="{0AB08732-5430-F348-BFED-14937094388A}">
      <dgm:prSet custT="1"/>
      <dgm:spPr>
        <a:solidFill>
          <a:schemeClr val="accent5">
            <a:lumMod val="75000"/>
          </a:schemeClr>
        </a:solidFill>
      </dgm:spPr>
      <dgm:t>
        <a:bodyPr/>
        <a:lstStyle/>
        <a:p>
          <a:pPr algn="ctr"/>
          <a:r>
            <a:rPr lang="en-US" sz="900" b="1" dirty="0">
              <a:latin typeface="Arial"/>
              <a:cs typeface="Arial"/>
            </a:rPr>
            <a:t>Andris Pumpurs</a:t>
          </a:r>
        </a:p>
        <a:p>
          <a:pPr algn="ctr"/>
          <a:r>
            <a:rPr lang="en-US" sz="900" b="1" dirty="0" smtClean="0">
              <a:latin typeface="Arial"/>
              <a:cs typeface="Arial"/>
            </a:rPr>
            <a:t>Environmental </a:t>
          </a:r>
          <a:r>
            <a:rPr lang="en-US" sz="900" b="1" dirty="0">
              <a:latin typeface="Arial"/>
              <a:cs typeface="Arial"/>
            </a:rPr>
            <a:t>Specialist</a:t>
          </a:r>
        </a:p>
        <a:p>
          <a:pPr algn="ctr"/>
          <a:r>
            <a:rPr lang="en-US" sz="900" b="1" dirty="0">
              <a:solidFill>
                <a:srgbClr val="FF0000"/>
              </a:solidFill>
              <a:latin typeface="Arial"/>
              <a:cs typeface="Arial"/>
            </a:rPr>
            <a:t>Latvia</a:t>
          </a:r>
        </a:p>
      </dgm:t>
    </dgm:pt>
    <dgm:pt modelId="{7D2953D1-58E3-D34C-B86B-5663255092F9}" type="parTrans" cxnId="{F095F01B-3B6E-6740-8004-B6145195CE0D}">
      <dgm:prSet/>
      <dgm:spPr/>
      <dgm:t>
        <a:bodyPr/>
        <a:lstStyle/>
        <a:p>
          <a:pPr algn="ctr"/>
          <a:endParaRPr lang="en-US" sz="900" b="1">
            <a:latin typeface="Arial"/>
            <a:cs typeface="Arial"/>
          </a:endParaRPr>
        </a:p>
      </dgm:t>
    </dgm:pt>
    <dgm:pt modelId="{1E12203A-FB8D-F847-ADAF-97AE35700BDF}" type="sibTrans" cxnId="{F095F01B-3B6E-6740-8004-B6145195CE0D}">
      <dgm:prSet/>
      <dgm:spPr/>
      <dgm:t>
        <a:bodyPr/>
        <a:lstStyle/>
        <a:p>
          <a:pPr algn="ctr"/>
          <a:endParaRPr lang="en-US" sz="900" b="1">
            <a:latin typeface="Arial"/>
            <a:cs typeface="Arial"/>
          </a:endParaRPr>
        </a:p>
      </dgm:t>
    </dgm:pt>
    <dgm:pt modelId="{DDB977BA-91B4-3041-86DE-3CFFF17D425C}">
      <dgm:prSet custT="1"/>
      <dgm:spPr>
        <a:solidFill>
          <a:schemeClr val="accent5">
            <a:lumMod val="75000"/>
          </a:schemeClr>
        </a:solidFill>
      </dgm:spPr>
      <dgm:t>
        <a:bodyPr/>
        <a:lstStyle/>
        <a:p>
          <a:pPr algn="ctr"/>
          <a:r>
            <a:rPr lang="en-US" sz="900" b="1" dirty="0" smtClean="0">
              <a:latin typeface="Arial"/>
              <a:cs typeface="Arial"/>
            </a:rPr>
            <a:t>John Birchmore</a:t>
          </a:r>
        </a:p>
        <a:p>
          <a:pPr algn="ctr"/>
          <a:r>
            <a:rPr lang="en-US" sz="900" b="1" dirty="0" smtClean="0">
              <a:latin typeface="Arial"/>
              <a:cs typeface="Arial"/>
            </a:rPr>
            <a:t>Managing Director,  SHREWS Ltd</a:t>
          </a:r>
        </a:p>
        <a:p>
          <a:pPr algn="ctr"/>
          <a:r>
            <a:rPr lang="en-US" sz="900" dirty="0" smtClean="0">
              <a:latin typeface="Arial"/>
              <a:cs typeface="Arial"/>
            </a:rPr>
            <a:t>Renewable Energy Specialist</a:t>
          </a:r>
          <a:endParaRPr lang="en-US" sz="900" dirty="0">
            <a:latin typeface="Arial"/>
            <a:cs typeface="Arial"/>
          </a:endParaRPr>
        </a:p>
      </dgm:t>
    </dgm:pt>
    <dgm:pt modelId="{06F49504-0439-2F47-8DCE-B3F8B50C8073}" type="parTrans" cxnId="{0E779750-1AE4-2E4D-B703-CFBB646C15DC}">
      <dgm:prSet/>
      <dgm:spPr/>
      <dgm:t>
        <a:bodyPr/>
        <a:lstStyle/>
        <a:p>
          <a:pPr algn="ctr"/>
          <a:endParaRPr lang="en-US" sz="900">
            <a:latin typeface="Arial"/>
            <a:cs typeface="Arial"/>
          </a:endParaRPr>
        </a:p>
      </dgm:t>
    </dgm:pt>
    <dgm:pt modelId="{9C26996D-0077-7649-9AA6-5261B9A2CCF8}" type="sibTrans" cxnId="{0E779750-1AE4-2E4D-B703-CFBB646C15DC}">
      <dgm:prSet/>
      <dgm:spPr/>
      <dgm:t>
        <a:bodyPr/>
        <a:lstStyle/>
        <a:p>
          <a:pPr algn="ctr"/>
          <a:endParaRPr lang="en-US" sz="900">
            <a:latin typeface="Arial"/>
            <a:cs typeface="Arial"/>
          </a:endParaRPr>
        </a:p>
      </dgm:t>
    </dgm:pt>
    <dgm:pt modelId="{A16CA47A-5F3E-5D4E-927A-E583B3410C5D}">
      <dgm:prSet custT="1"/>
      <dgm:spPr>
        <a:solidFill>
          <a:schemeClr val="accent5">
            <a:lumMod val="75000"/>
          </a:schemeClr>
        </a:solidFill>
      </dgm:spPr>
      <dgm:t>
        <a:bodyPr/>
        <a:lstStyle/>
        <a:p>
          <a:pPr algn="ctr"/>
          <a:r>
            <a:rPr lang="en-US" sz="900" b="1" dirty="0" smtClean="0">
              <a:latin typeface="Arial"/>
              <a:cs typeface="Arial"/>
            </a:rPr>
            <a:t>Alvis Līdums </a:t>
          </a:r>
        </a:p>
        <a:p>
          <a:pPr algn="ctr"/>
          <a:r>
            <a:rPr lang="en-US" sz="900" b="1" dirty="0" smtClean="0">
              <a:latin typeface="Arial"/>
              <a:cs typeface="Arial"/>
            </a:rPr>
            <a:t>Project Manager</a:t>
          </a:r>
        </a:p>
        <a:p>
          <a:pPr algn="ctr"/>
          <a:r>
            <a:rPr lang="en-US" sz="900" b="1" dirty="0" smtClean="0">
              <a:solidFill>
                <a:srgbClr val="FF0000"/>
              </a:solidFill>
              <a:latin typeface="Arial"/>
              <a:cs typeface="Arial"/>
            </a:rPr>
            <a:t>Latvia</a:t>
          </a:r>
          <a:endParaRPr lang="en-US" sz="900" b="1" dirty="0">
            <a:solidFill>
              <a:srgbClr val="FF0000"/>
            </a:solidFill>
            <a:latin typeface="Arial"/>
            <a:cs typeface="Arial"/>
          </a:endParaRPr>
        </a:p>
      </dgm:t>
    </dgm:pt>
    <dgm:pt modelId="{1188058E-589C-8949-8A50-B457AFE7BB13}" type="parTrans" cxnId="{07909540-0E86-FF45-8069-C3CC269191B8}">
      <dgm:prSet/>
      <dgm:spPr/>
      <dgm:t>
        <a:bodyPr/>
        <a:lstStyle/>
        <a:p>
          <a:pPr algn="ctr"/>
          <a:endParaRPr lang="en-US" sz="900">
            <a:latin typeface="Arial"/>
            <a:cs typeface="Arial"/>
          </a:endParaRPr>
        </a:p>
      </dgm:t>
    </dgm:pt>
    <dgm:pt modelId="{571EA2CC-88FA-6746-A7CB-6A1FCFDF8361}" type="sibTrans" cxnId="{07909540-0E86-FF45-8069-C3CC269191B8}">
      <dgm:prSet/>
      <dgm:spPr/>
      <dgm:t>
        <a:bodyPr/>
        <a:lstStyle/>
        <a:p>
          <a:pPr algn="ctr"/>
          <a:endParaRPr lang="en-US" sz="900">
            <a:latin typeface="Arial"/>
            <a:cs typeface="Arial"/>
          </a:endParaRPr>
        </a:p>
      </dgm:t>
    </dgm:pt>
    <dgm:pt modelId="{D4E96A7E-6272-9144-A4CF-E975F549099B}" type="asst">
      <dgm:prSet phldrT="[Text]" custT="1"/>
      <dgm:spPr>
        <a:solidFill>
          <a:schemeClr val="accent5">
            <a:lumMod val="75000"/>
          </a:schemeClr>
        </a:solidFill>
      </dgm:spPr>
      <dgm:t>
        <a:bodyPr/>
        <a:lstStyle/>
        <a:p>
          <a:r>
            <a:rPr lang="en-US" sz="900" b="1" dirty="0" smtClean="0">
              <a:latin typeface="Arial"/>
              <a:cs typeface="Arial"/>
            </a:rPr>
            <a:t>Inguna Gustava</a:t>
          </a:r>
        </a:p>
        <a:p>
          <a:r>
            <a:rPr lang="en-US" sz="900" b="1" dirty="0" smtClean="0">
              <a:latin typeface="Arial"/>
              <a:cs typeface="Arial"/>
            </a:rPr>
            <a:t>Business Development</a:t>
          </a:r>
        </a:p>
        <a:p>
          <a:r>
            <a:rPr lang="en-US" sz="900" b="1" dirty="0" smtClean="0">
              <a:solidFill>
                <a:srgbClr val="FF0000"/>
              </a:solidFill>
              <a:latin typeface="Arial"/>
              <a:cs typeface="Arial"/>
            </a:rPr>
            <a:t>Latvia</a:t>
          </a:r>
          <a:endParaRPr lang="en-US" sz="900" dirty="0">
            <a:solidFill>
              <a:srgbClr val="FF0000"/>
            </a:solidFill>
            <a:latin typeface="Arial"/>
            <a:cs typeface="Arial"/>
          </a:endParaRPr>
        </a:p>
      </dgm:t>
    </dgm:pt>
    <dgm:pt modelId="{05BB0151-22E0-764C-B645-6B347F62E8A0}" type="parTrans" cxnId="{08654853-1D70-D645-844D-C4464F36C42C}">
      <dgm:prSet/>
      <dgm:spPr/>
      <dgm:t>
        <a:bodyPr/>
        <a:lstStyle/>
        <a:p>
          <a:endParaRPr lang="en-US" sz="900">
            <a:latin typeface="Arial"/>
            <a:cs typeface="Arial"/>
          </a:endParaRPr>
        </a:p>
      </dgm:t>
    </dgm:pt>
    <dgm:pt modelId="{9A3B9151-6679-7E40-97B4-D967836CE6C9}" type="sibTrans" cxnId="{08654853-1D70-D645-844D-C4464F36C42C}">
      <dgm:prSet/>
      <dgm:spPr/>
      <dgm:t>
        <a:bodyPr/>
        <a:lstStyle/>
        <a:p>
          <a:endParaRPr lang="en-US" sz="900">
            <a:latin typeface="Arial"/>
            <a:cs typeface="Arial"/>
          </a:endParaRPr>
        </a:p>
      </dgm:t>
    </dgm:pt>
    <dgm:pt modelId="{7185E730-0791-B14C-A639-1640222C967D}">
      <dgm:prSet custT="1"/>
      <dgm:spPr>
        <a:solidFill>
          <a:schemeClr val="accent5">
            <a:lumMod val="75000"/>
          </a:schemeClr>
        </a:solidFill>
      </dgm:spPr>
      <dgm:t>
        <a:bodyPr/>
        <a:lstStyle/>
        <a:p>
          <a:r>
            <a:rPr lang="en-US" sz="900" b="1" dirty="0" smtClean="0">
              <a:latin typeface="Arial"/>
              <a:cs typeface="Arial"/>
            </a:rPr>
            <a:t>Anita Boldāne </a:t>
          </a:r>
        </a:p>
        <a:p>
          <a:r>
            <a:rPr lang="en-US" sz="900" b="1" dirty="0" smtClean="0">
              <a:latin typeface="Arial"/>
              <a:cs typeface="Arial"/>
            </a:rPr>
            <a:t>Project Coordinator</a:t>
          </a:r>
        </a:p>
        <a:p>
          <a:r>
            <a:rPr lang="en-US" sz="900" b="1" dirty="0" smtClean="0">
              <a:solidFill>
                <a:srgbClr val="FF0000"/>
              </a:solidFill>
              <a:latin typeface="Arial"/>
              <a:cs typeface="Arial"/>
            </a:rPr>
            <a:t> Latvia</a:t>
          </a:r>
          <a:endParaRPr lang="en-US" sz="900" b="1" dirty="0">
            <a:solidFill>
              <a:srgbClr val="FF0000"/>
            </a:solidFill>
            <a:latin typeface="Arial"/>
            <a:cs typeface="Arial"/>
          </a:endParaRPr>
        </a:p>
      </dgm:t>
    </dgm:pt>
    <dgm:pt modelId="{779DC96E-3FDE-FE44-B31A-E9AB6E4F6B57}" type="parTrans" cxnId="{56CA8700-6421-2649-8F0A-E8788C8B04D9}">
      <dgm:prSet/>
      <dgm:spPr/>
      <dgm:t>
        <a:bodyPr/>
        <a:lstStyle/>
        <a:p>
          <a:endParaRPr lang="en-US" sz="900">
            <a:latin typeface="Arial"/>
            <a:cs typeface="Arial"/>
          </a:endParaRPr>
        </a:p>
      </dgm:t>
    </dgm:pt>
    <dgm:pt modelId="{0B9A68A1-3C0B-454F-A71E-C9E25A09C641}" type="sibTrans" cxnId="{56CA8700-6421-2649-8F0A-E8788C8B04D9}">
      <dgm:prSet/>
      <dgm:spPr/>
      <dgm:t>
        <a:bodyPr/>
        <a:lstStyle/>
        <a:p>
          <a:endParaRPr lang="en-US" sz="900">
            <a:latin typeface="Arial"/>
            <a:cs typeface="Arial"/>
          </a:endParaRPr>
        </a:p>
      </dgm:t>
    </dgm:pt>
    <dgm:pt modelId="{17AC918F-D9C6-BB48-9B78-8233763A0CBF}" type="asst">
      <dgm:prSet phldrT="[Text]" custT="1"/>
      <dgm:spPr>
        <a:solidFill>
          <a:schemeClr val="accent5">
            <a:lumMod val="75000"/>
          </a:schemeClr>
        </a:solidFill>
      </dgm:spPr>
      <dgm:t>
        <a:bodyPr/>
        <a:lstStyle/>
        <a:p>
          <a:r>
            <a:rPr lang="en-US" sz="900" b="1" dirty="0" smtClean="0">
              <a:latin typeface="Arial"/>
              <a:cs typeface="Arial"/>
            </a:rPr>
            <a:t>Indra Sproģe-Kalviņa</a:t>
          </a:r>
        </a:p>
        <a:p>
          <a:r>
            <a:rPr lang="en-US" sz="900" b="1" dirty="0" smtClean="0">
              <a:latin typeface="Arial"/>
              <a:cs typeface="Arial"/>
            </a:rPr>
            <a:t> Administration </a:t>
          </a:r>
        </a:p>
        <a:p>
          <a:r>
            <a:rPr lang="en-US" sz="900" b="1" dirty="0" smtClean="0">
              <a:solidFill>
                <a:srgbClr val="FF0000"/>
              </a:solidFill>
              <a:latin typeface="Arial"/>
              <a:cs typeface="Arial"/>
            </a:rPr>
            <a:t>Latvia</a:t>
          </a:r>
          <a:endParaRPr lang="en-US" sz="900" b="1" dirty="0">
            <a:solidFill>
              <a:srgbClr val="FF0000"/>
            </a:solidFill>
            <a:latin typeface="Arial"/>
            <a:cs typeface="Arial"/>
          </a:endParaRPr>
        </a:p>
      </dgm:t>
    </dgm:pt>
    <dgm:pt modelId="{AEE266BF-30D8-5D4E-8808-56255E92D2AF}" type="parTrans" cxnId="{6FD9C1D5-A23F-B342-A4AB-4F2D4A77BB3A}">
      <dgm:prSet/>
      <dgm:spPr/>
      <dgm:t>
        <a:bodyPr/>
        <a:lstStyle/>
        <a:p>
          <a:endParaRPr lang="en-US" sz="900">
            <a:latin typeface="Arial"/>
            <a:cs typeface="Arial"/>
          </a:endParaRPr>
        </a:p>
      </dgm:t>
    </dgm:pt>
    <dgm:pt modelId="{34C0D798-88AF-6142-8FD7-95623E81CA33}" type="sibTrans" cxnId="{6FD9C1D5-A23F-B342-A4AB-4F2D4A77BB3A}">
      <dgm:prSet/>
      <dgm:spPr/>
      <dgm:t>
        <a:bodyPr/>
        <a:lstStyle/>
        <a:p>
          <a:endParaRPr lang="en-US" sz="900">
            <a:latin typeface="Arial"/>
            <a:cs typeface="Arial"/>
          </a:endParaRPr>
        </a:p>
      </dgm:t>
    </dgm:pt>
    <dgm:pt modelId="{E339084F-EED0-4A41-A27A-90AECC6900F4}">
      <dgm:prSet phldrT="[Text]"/>
      <dgm:spPr>
        <a:solidFill>
          <a:schemeClr val="accent5">
            <a:lumMod val="75000"/>
          </a:schemeClr>
        </a:solidFill>
      </dgm:spPr>
      <dgm:t>
        <a:bodyPr/>
        <a:lstStyle/>
        <a:p>
          <a:r>
            <a:rPr lang="en-US" b="1" dirty="0" smtClean="0">
              <a:latin typeface="Arial"/>
              <a:cs typeface="Arial"/>
            </a:rPr>
            <a:t>Arnis Markitants </a:t>
          </a:r>
        </a:p>
        <a:p>
          <a:r>
            <a:rPr lang="en-US" b="1" dirty="0" smtClean="0">
              <a:latin typeface="Arial"/>
              <a:cs typeface="Arial"/>
            </a:rPr>
            <a:t>Business Development</a:t>
          </a:r>
        </a:p>
        <a:p>
          <a:r>
            <a:rPr lang="en-US" b="1" dirty="0" smtClean="0">
              <a:solidFill>
                <a:srgbClr val="0000FF"/>
              </a:solidFill>
              <a:latin typeface="Arial"/>
              <a:cs typeface="Arial"/>
            </a:rPr>
            <a:t>Canada</a:t>
          </a:r>
          <a:endParaRPr lang="en-US" dirty="0"/>
        </a:p>
      </dgm:t>
    </dgm:pt>
    <dgm:pt modelId="{11B5A8FF-72BF-804D-A487-D8C0DEC63A36}" type="parTrans" cxnId="{B930879F-B34E-5844-AF77-71653D994253}">
      <dgm:prSet/>
      <dgm:spPr/>
      <dgm:t>
        <a:bodyPr/>
        <a:lstStyle/>
        <a:p>
          <a:endParaRPr lang="en-US"/>
        </a:p>
      </dgm:t>
    </dgm:pt>
    <dgm:pt modelId="{4387E094-A21F-2F45-A522-4082CF647E7A}" type="sibTrans" cxnId="{B930879F-B34E-5844-AF77-71653D994253}">
      <dgm:prSet/>
      <dgm:spPr/>
      <dgm:t>
        <a:bodyPr/>
        <a:lstStyle/>
        <a:p>
          <a:endParaRPr lang="en-US"/>
        </a:p>
      </dgm:t>
    </dgm:pt>
    <dgm:pt modelId="{5800D55A-D8B0-EF42-AB11-A9614B341ACB}" type="pres">
      <dgm:prSet presAssocID="{825B7264-F361-E84F-9B2C-7FC9E6689B79}" presName="hierChild1" presStyleCnt="0">
        <dgm:presLayoutVars>
          <dgm:orgChart val="1"/>
          <dgm:chPref val="1"/>
          <dgm:dir/>
          <dgm:animOne val="branch"/>
          <dgm:animLvl val="lvl"/>
          <dgm:resizeHandles/>
        </dgm:presLayoutVars>
      </dgm:prSet>
      <dgm:spPr/>
      <dgm:t>
        <a:bodyPr/>
        <a:lstStyle/>
        <a:p>
          <a:endParaRPr lang="en-US"/>
        </a:p>
      </dgm:t>
    </dgm:pt>
    <dgm:pt modelId="{C4170DB3-397C-6A42-9192-9237F9CB7AB9}" type="pres">
      <dgm:prSet presAssocID="{DDB977BA-91B4-3041-86DE-3CFFF17D425C}" presName="hierRoot1" presStyleCnt="0">
        <dgm:presLayoutVars>
          <dgm:hierBranch val="init"/>
        </dgm:presLayoutVars>
      </dgm:prSet>
      <dgm:spPr/>
    </dgm:pt>
    <dgm:pt modelId="{B2BADA53-E864-394D-A8F1-A5C90D169A1E}" type="pres">
      <dgm:prSet presAssocID="{DDB977BA-91B4-3041-86DE-3CFFF17D425C}" presName="rootComposite1" presStyleCnt="0"/>
      <dgm:spPr/>
    </dgm:pt>
    <dgm:pt modelId="{54B6C93E-EB23-DA4A-BB75-1E142A5EB5C3}" type="pres">
      <dgm:prSet presAssocID="{DDB977BA-91B4-3041-86DE-3CFFF17D425C}" presName="rootText1" presStyleLbl="node0" presStyleIdx="0" presStyleCnt="2" custLinFactNeighborY="-29214">
        <dgm:presLayoutVars>
          <dgm:chPref val="3"/>
        </dgm:presLayoutVars>
      </dgm:prSet>
      <dgm:spPr/>
      <dgm:t>
        <a:bodyPr/>
        <a:lstStyle/>
        <a:p>
          <a:endParaRPr lang="en-US"/>
        </a:p>
      </dgm:t>
    </dgm:pt>
    <dgm:pt modelId="{56193A35-3B1B-D34B-B982-036C37CD92A4}" type="pres">
      <dgm:prSet presAssocID="{DDB977BA-91B4-3041-86DE-3CFFF17D425C}" presName="rootConnector1" presStyleLbl="node1" presStyleIdx="0" presStyleCnt="0"/>
      <dgm:spPr/>
      <dgm:t>
        <a:bodyPr/>
        <a:lstStyle/>
        <a:p>
          <a:endParaRPr lang="en-US"/>
        </a:p>
      </dgm:t>
    </dgm:pt>
    <dgm:pt modelId="{3AB93079-D495-654E-B987-CAFCEB2A0086}" type="pres">
      <dgm:prSet presAssocID="{DDB977BA-91B4-3041-86DE-3CFFF17D425C}" presName="hierChild2" presStyleCnt="0"/>
      <dgm:spPr/>
    </dgm:pt>
    <dgm:pt modelId="{E39BE66E-85F0-124F-9281-F155406DC7E0}" type="pres">
      <dgm:prSet presAssocID="{DDB977BA-91B4-3041-86DE-3CFFF17D425C}" presName="hierChild3" presStyleCnt="0"/>
      <dgm:spPr/>
    </dgm:pt>
    <dgm:pt modelId="{E413C27D-952E-FB43-91C2-9651C62C4782}" type="pres">
      <dgm:prSet presAssocID="{96BC6F21-322D-BF47-B4D6-0C346BC4F1CE}" presName="hierRoot1" presStyleCnt="0">
        <dgm:presLayoutVars>
          <dgm:hierBranch val="init"/>
        </dgm:presLayoutVars>
      </dgm:prSet>
      <dgm:spPr/>
      <dgm:t>
        <a:bodyPr/>
        <a:lstStyle/>
        <a:p>
          <a:endParaRPr lang="en-US"/>
        </a:p>
      </dgm:t>
    </dgm:pt>
    <dgm:pt modelId="{DEC44E35-E374-8745-AD23-6ECC0ED130D7}" type="pres">
      <dgm:prSet presAssocID="{96BC6F21-322D-BF47-B4D6-0C346BC4F1CE}" presName="rootComposite1" presStyleCnt="0"/>
      <dgm:spPr/>
      <dgm:t>
        <a:bodyPr/>
        <a:lstStyle/>
        <a:p>
          <a:endParaRPr lang="en-US"/>
        </a:p>
      </dgm:t>
    </dgm:pt>
    <dgm:pt modelId="{EE44F0BB-3005-1A42-B56A-EEED359398DB}" type="pres">
      <dgm:prSet presAssocID="{96BC6F21-322D-BF47-B4D6-0C346BC4F1CE}" presName="rootText1" presStyleLbl="node0" presStyleIdx="1" presStyleCnt="2" custLinFactNeighborX="-1875" custLinFactNeighborY="-31461">
        <dgm:presLayoutVars>
          <dgm:chPref val="3"/>
        </dgm:presLayoutVars>
      </dgm:prSet>
      <dgm:spPr/>
      <dgm:t>
        <a:bodyPr/>
        <a:lstStyle/>
        <a:p>
          <a:endParaRPr lang="en-US"/>
        </a:p>
      </dgm:t>
    </dgm:pt>
    <dgm:pt modelId="{0E8CD6B6-E53C-6546-A92E-DD2AD7F50A07}" type="pres">
      <dgm:prSet presAssocID="{96BC6F21-322D-BF47-B4D6-0C346BC4F1CE}" presName="rootConnector1" presStyleLbl="node1" presStyleIdx="0" presStyleCnt="0"/>
      <dgm:spPr/>
      <dgm:t>
        <a:bodyPr/>
        <a:lstStyle/>
        <a:p>
          <a:endParaRPr lang="en-US"/>
        </a:p>
      </dgm:t>
    </dgm:pt>
    <dgm:pt modelId="{AEA4904A-3369-EE46-8A25-C4EC0C3D5AC2}" type="pres">
      <dgm:prSet presAssocID="{96BC6F21-322D-BF47-B4D6-0C346BC4F1CE}" presName="hierChild2" presStyleCnt="0"/>
      <dgm:spPr/>
      <dgm:t>
        <a:bodyPr/>
        <a:lstStyle/>
        <a:p>
          <a:endParaRPr lang="en-US"/>
        </a:p>
      </dgm:t>
    </dgm:pt>
    <dgm:pt modelId="{FEB1D3FA-6598-5041-8739-B62A6888C75B}" type="pres">
      <dgm:prSet presAssocID="{25083BEC-4C6D-9148-877F-19DFBB5718F1}" presName="Name37" presStyleLbl="parChTrans1D2" presStyleIdx="0" presStyleCnt="7"/>
      <dgm:spPr/>
      <dgm:t>
        <a:bodyPr/>
        <a:lstStyle/>
        <a:p>
          <a:endParaRPr lang="en-US"/>
        </a:p>
      </dgm:t>
    </dgm:pt>
    <dgm:pt modelId="{265D5DA3-7003-E147-ADEE-988D09A60394}" type="pres">
      <dgm:prSet presAssocID="{BE41F54D-C6F7-8443-8BDD-3DD17FCEC314}" presName="hierRoot2" presStyleCnt="0">
        <dgm:presLayoutVars>
          <dgm:hierBranch val="init"/>
        </dgm:presLayoutVars>
      </dgm:prSet>
      <dgm:spPr/>
      <dgm:t>
        <a:bodyPr/>
        <a:lstStyle/>
        <a:p>
          <a:endParaRPr lang="en-US"/>
        </a:p>
      </dgm:t>
    </dgm:pt>
    <dgm:pt modelId="{695AF256-6B4E-924F-8DE5-E584EA530EF6}" type="pres">
      <dgm:prSet presAssocID="{BE41F54D-C6F7-8443-8BDD-3DD17FCEC314}" presName="rootComposite" presStyleCnt="0"/>
      <dgm:spPr/>
      <dgm:t>
        <a:bodyPr/>
        <a:lstStyle/>
        <a:p>
          <a:endParaRPr lang="en-US"/>
        </a:p>
      </dgm:t>
    </dgm:pt>
    <dgm:pt modelId="{75356DDC-C423-4749-9861-AF7918C77C61}" type="pres">
      <dgm:prSet presAssocID="{BE41F54D-C6F7-8443-8BDD-3DD17FCEC314}" presName="rootText" presStyleLbl="node2" presStyleIdx="0" presStyleCnt="5">
        <dgm:presLayoutVars>
          <dgm:chPref val="3"/>
        </dgm:presLayoutVars>
      </dgm:prSet>
      <dgm:spPr/>
      <dgm:t>
        <a:bodyPr/>
        <a:lstStyle/>
        <a:p>
          <a:endParaRPr lang="en-US"/>
        </a:p>
      </dgm:t>
    </dgm:pt>
    <dgm:pt modelId="{1E0517EE-D911-F544-B84F-90B4CD0D554E}" type="pres">
      <dgm:prSet presAssocID="{BE41F54D-C6F7-8443-8BDD-3DD17FCEC314}" presName="rootConnector" presStyleLbl="node2" presStyleIdx="0" presStyleCnt="5"/>
      <dgm:spPr/>
      <dgm:t>
        <a:bodyPr/>
        <a:lstStyle/>
        <a:p>
          <a:endParaRPr lang="en-US"/>
        </a:p>
      </dgm:t>
    </dgm:pt>
    <dgm:pt modelId="{32F7474F-9B24-674B-BC83-B90E2D74AF07}" type="pres">
      <dgm:prSet presAssocID="{BE41F54D-C6F7-8443-8BDD-3DD17FCEC314}" presName="hierChild4" presStyleCnt="0"/>
      <dgm:spPr/>
      <dgm:t>
        <a:bodyPr/>
        <a:lstStyle/>
        <a:p>
          <a:endParaRPr lang="en-US"/>
        </a:p>
      </dgm:t>
    </dgm:pt>
    <dgm:pt modelId="{755076DA-3CC7-2A45-8E39-F39224B83175}" type="pres">
      <dgm:prSet presAssocID="{BE41F54D-C6F7-8443-8BDD-3DD17FCEC314}" presName="hierChild5" presStyleCnt="0"/>
      <dgm:spPr/>
      <dgm:t>
        <a:bodyPr/>
        <a:lstStyle/>
        <a:p>
          <a:endParaRPr lang="en-US"/>
        </a:p>
      </dgm:t>
    </dgm:pt>
    <dgm:pt modelId="{4FE09CA3-2917-694A-ACA7-B42B0E08CD4B}" type="pres">
      <dgm:prSet presAssocID="{7D2953D1-58E3-D34C-B86B-5663255092F9}" presName="Name37" presStyleLbl="parChTrans1D2" presStyleIdx="1" presStyleCnt="7"/>
      <dgm:spPr/>
      <dgm:t>
        <a:bodyPr/>
        <a:lstStyle/>
        <a:p>
          <a:endParaRPr lang="en-US"/>
        </a:p>
      </dgm:t>
    </dgm:pt>
    <dgm:pt modelId="{F289A83B-C2C9-594B-AB69-C78E9553EC0F}" type="pres">
      <dgm:prSet presAssocID="{0AB08732-5430-F348-BFED-14937094388A}" presName="hierRoot2" presStyleCnt="0">
        <dgm:presLayoutVars>
          <dgm:hierBranch val="init"/>
        </dgm:presLayoutVars>
      </dgm:prSet>
      <dgm:spPr/>
      <dgm:t>
        <a:bodyPr/>
        <a:lstStyle/>
        <a:p>
          <a:endParaRPr lang="en-US"/>
        </a:p>
      </dgm:t>
    </dgm:pt>
    <dgm:pt modelId="{4603EC11-99A1-4C4F-910C-93FCC04C2AA6}" type="pres">
      <dgm:prSet presAssocID="{0AB08732-5430-F348-BFED-14937094388A}" presName="rootComposite" presStyleCnt="0"/>
      <dgm:spPr/>
      <dgm:t>
        <a:bodyPr/>
        <a:lstStyle/>
        <a:p>
          <a:endParaRPr lang="en-US"/>
        </a:p>
      </dgm:t>
    </dgm:pt>
    <dgm:pt modelId="{403C3E43-AAB1-7B44-9C42-1E127FE6C0F7}" type="pres">
      <dgm:prSet presAssocID="{0AB08732-5430-F348-BFED-14937094388A}" presName="rootText" presStyleLbl="node2" presStyleIdx="1" presStyleCnt="5">
        <dgm:presLayoutVars>
          <dgm:chPref val="3"/>
        </dgm:presLayoutVars>
      </dgm:prSet>
      <dgm:spPr/>
      <dgm:t>
        <a:bodyPr/>
        <a:lstStyle/>
        <a:p>
          <a:endParaRPr lang="en-US"/>
        </a:p>
      </dgm:t>
    </dgm:pt>
    <dgm:pt modelId="{8ABC4492-9028-6442-AD9E-5CC27684CC95}" type="pres">
      <dgm:prSet presAssocID="{0AB08732-5430-F348-BFED-14937094388A}" presName="rootConnector" presStyleLbl="node2" presStyleIdx="1" presStyleCnt="5"/>
      <dgm:spPr/>
      <dgm:t>
        <a:bodyPr/>
        <a:lstStyle/>
        <a:p>
          <a:endParaRPr lang="en-US"/>
        </a:p>
      </dgm:t>
    </dgm:pt>
    <dgm:pt modelId="{68A20A41-7B15-6244-AF00-A39A8A3BB142}" type="pres">
      <dgm:prSet presAssocID="{0AB08732-5430-F348-BFED-14937094388A}" presName="hierChild4" presStyleCnt="0"/>
      <dgm:spPr/>
      <dgm:t>
        <a:bodyPr/>
        <a:lstStyle/>
        <a:p>
          <a:endParaRPr lang="en-US"/>
        </a:p>
      </dgm:t>
    </dgm:pt>
    <dgm:pt modelId="{C01F8522-30D1-9242-AE24-8294DC4F007E}" type="pres">
      <dgm:prSet presAssocID="{0AB08732-5430-F348-BFED-14937094388A}" presName="hierChild5" presStyleCnt="0"/>
      <dgm:spPr/>
      <dgm:t>
        <a:bodyPr/>
        <a:lstStyle/>
        <a:p>
          <a:endParaRPr lang="en-US"/>
        </a:p>
      </dgm:t>
    </dgm:pt>
    <dgm:pt modelId="{AFB227B6-90AD-074E-94B3-C5A2B03D9822}" type="pres">
      <dgm:prSet presAssocID="{1188058E-589C-8949-8A50-B457AFE7BB13}" presName="Name37" presStyleLbl="parChTrans1D2" presStyleIdx="2" presStyleCnt="7"/>
      <dgm:spPr/>
      <dgm:t>
        <a:bodyPr/>
        <a:lstStyle/>
        <a:p>
          <a:endParaRPr lang="en-US"/>
        </a:p>
      </dgm:t>
    </dgm:pt>
    <dgm:pt modelId="{FD5AFAE3-88C9-7F45-B476-E82BF8D4EDD3}" type="pres">
      <dgm:prSet presAssocID="{A16CA47A-5F3E-5D4E-927A-E583B3410C5D}" presName="hierRoot2" presStyleCnt="0">
        <dgm:presLayoutVars>
          <dgm:hierBranch val="init"/>
        </dgm:presLayoutVars>
      </dgm:prSet>
      <dgm:spPr/>
    </dgm:pt>
    <dgm:pt modelId="{9CC1C580-ACC9-7445-8249-3B16B5285054}" type="pres">
      <dgm:prSet presAssocID="{A16CA47A-5F3E-5D4E-927A-E583B3410C5D}" presName="rootComposite" presStyleCnt="0"/>
      <dgm:spPr/>
    </dgm:pt>
    <dgm:pt modelId="{34A54696-5AC0-C84E-83F0-AF1E113C2383}" type="pres">
      <dgm:prSet presAssocID="{A16CA47A-5F3E-5D4E-927A-E583B3410C5D}" presName="rootText" presStyleLbl="node2" presStyleIdx="2" presStyleCnt="5">
        <dgm:presLayoutVars>
          <dgm:chPref val="3"/>
        </dgm:presLayoutVars>
      </dgm:prSet>
      <dgm:spPr/>
      <dgm:t>
        <a:bodyPr/>
        <a:lstStyle/>
        <a:p>
          <a:endParaRPr lang="en-US"/>
        </a:p>
      </dgm:t>
    </dgm:pt>
    <dgm:pt modelId="{139E138A-9328-254C-BE76-2F069F5A8E2D}" type="pres">
      <dgm:prSet presAssocID="{A16CA47A-5F3E-5D4E-927A-E583B3410C5D}" presName="rootConnector" presStyleLbl="node2" presStyleIdx="2" presStyleCnt="5"/>
      <dgm:spPr/>
      <dgm:t>
        <a:bodyPr/>
        <a:lstStyle/>
        <a:p>
          <a:endParaRPr lang="en-US"/>
        </a:p>
      </dgm:t>
    </dgm:pt>
    <dgm:pt modelId="{D93BB10A-9BB9-F840-854A-77B05CEB72A0}" type="pres">
      <dgm:prSet presAssocID="{A16CA47A-5F3E-5D4E-927A-E583B3410C5D}" presName="hierChild4" presStyleCnt="0"/>
      <dgm:spPr/>
    </dgm:pt>
    <dgm:pt modelId="{F08F9846-C096-C446-9CE7-30C5B9EC401E}" type="pres">
      <dgm:prSet presAssocID="{A16CA47A-5F3E-5D4E-927A-E583B3410C5D}" presName="hierChild5" presStyleCnt="0"/>
      <dgm:spPr/>
    </dgm:pt>
    <dgm:pt modelId="{9542AC6D-C38B-BF49-9617-84654096D0D7}" type="pres">
      <dgm:prSet presAssocID="{779DC96E-3FDE-FE44-B31A-E9AB6E4F6B57}" presName="Name37" presStyleLbl="parChTrans1D2" presStyleIdx="3" presStyleCnt="7"/>
      <dgm:spPr/>
      <dgm:t>
        <a:bodyPr/>
        <a:lstStyle/>
        <a:p>
          <a:endParaRPr lang="en-US"/>
        </a:p>
      </dgm:t>
    </dgm:pt>
    <dgm:pt modelId="{5E1DE2F6-75BD-374F-9C81-84EBB3267A8C}" type="pres">
      <dgm:prSet presAssocID="{7185E730-0791-B14C-A639-1640222C967D}" presName="hierRoot2" presStyleCnt="0">
        <dgm:presLayoutVars>
          <dgm:hierBranch val="init"/>
        </dgm:presLayoutVars>
      </dgm:prSet>
      <dgm:spPr/>
    </dgm:pt>
    <dgm:pt modelId="{71BE7A05-75F2-224F-B71D-70F4F4F28E3B}" type="pres">
      <dgm:prSet presAssocID="{7185E730-0791-B14C-A639-1640222C967D}" presName="rootComposite" presStyleCnt="0"/>
      <dgm:spPr/>
    </dgm:pt>
    <dgm:pt modelId="{C6CAF9D6-DC81-3940-8B5E-C5378D5FF213}" type="pres">
      <dgm:prSet presAssocID="{7185E730-0791-B14C-A639-1640222C967D}" presName="rootText" presStyleLbl="node2" presStyleIdx="3" presStyleCnt="5">
        <dgm:presLayoutVars>
          <dgm:chPref val="3"/>
        </dgm:presLayoutVars>
      </dgm:prSet>
      <dgm:spPr/>
      <dgm:t>
        <a:bodyPr/>
        <a:lstStyle/>
        <a:p>
          <a:endParaRPr lang="en-US"/>
        </a:p>
      </dgm:t>
    </dgm:pt>
    <dgm:pt modelId="{FB0C5C32-CF29-644E-8D88-2A8E560D45D0}" type="pres">
      <dgm:prSet presAssocID="{7185E730-0791-B14C-A639-1640222C967D}" presName="rootConnector" presStyleLbl="node2" presStyleIdx="3" presStyleCnt="5"/>
      <dgm:spPr/>
      <dgm:t>
        <a:bodyPr/>
        <a:lstStyle/>
        <a:p>
          <a:endParaRPr lang="en-US"/>
        </a:p>
      </dgm:t>
    </dgm:pt>
    <dgm:pt modelId="{D0362BF5-8BAF-BA45-8DEE-B515DD29EF18}" type="pres">
      <dgm:prSet presAssocID="{7185E730-0791-B14C-A639-1640222C967D}" presName="hierChild4" presStyleCnt="0"/>
      <dgm:spPr/>
    </dgm:pt>
    <dgm:pt modelId="{58EF413B-E2E3-F24C-865A-9C065DC019FB}" type="pres">
      <dgm:prSet presAssocID="{7185E730-0791-B14C-A639-1640222C967D}" presName="hierChild5" presStyleCnt="0"/>
      <dgm:spPr/>
    </dgm:pt>
    <dgm:pt modelId="{010C3AC1-E803-9747-A141-8A95E34A42B7}" type="pres">
      <dgm:prSet presAssocID="{11B5A8FF-72BF-804D-A487-D8C0DEC63A36}" presName="Name37" presStyleLbl="parChTrans1D2" presStyleIdx="4" presStyleCnt="7"/>
      <dgm:spPr/>
      <dgm:t>
        <a:bodyPr/>
        <a:lstStyle/>
        <a:p>
          <a:endParaRPr lang="en-US"/>
        </a:p>
      </dgm:t>
    </dgm:pt>
    <dgm:pt modelId="{F3CA442C-57B0-AF4F-828C-2A0AC12F2E22}" type="pres">
      <dgm:prSet presAssocID="{E339084F-EED0-4A41-A27A-90AECC6900F4}" presName="hierRoot2" presStyleCnt="0">
        <dgm:presLayoutVars>
          <dgm:hierBranch val="init"/>
        </dgm:presLayoutVars>
      </dgm:prSet>
      <dgm:spPr/>
    </dgm:pt>
    <dgm:pt modelId="{006C5AD1-0918-ED4F-B829-3685E14DD1CE}" type="pres">
      <dgm:prSet presAssocID="{E339084F-EED0-4A41-A27A-90AECC6900F4}" presName="rootComposite" presStyleCnt="0"/>
      <dgm:spPr/>
    </dgm:pt>
    <dgm:pt modelId="{F4724167-348B-C649-8372-14553E08D1A2}" type="pres">
      <dgm:prSet presAssocID="{E339084F-EED0-4A41-A27A-90AECC6900F4}" presName="rootText" presStyleLbl="node2" presStyleIdx="4" presStyleCnt="5">
        <dgm:presLayoutVars>
          <dgm:chPref val="3"/>
        </dgm:presLayoutVars>
      </dgm:prSet>
      <dgm:spPr/>
      <dgm:t>
        <a:bodyPr/>
        <a:lstStyle/>
        <a:p>
          <a:endParaRPr lang="en-US"/>
        </a:p>
      </dgm:t>
    </dgm:pt>
    <dgm:pt modelId="{048A17C3-5180-654B-866A-EAC24CC3AD8C}" type="pres">
      <dgm:prSet presAssocID="{E339084F-EED0-4A41-A27A-90AECC6900F4}" presName="rootConnector" presStyleLbl="node2" presStyleIdx="4" presStyleCnt="5"/>
      <dgm:spPr/>
      <dgm:t>
        <a:bodyPr/>
        <a:lstStyle/>
        <a:p>
          <a:endParaRPr lang="en-US"/>
        </a:p>
      </dgm:t>
    </dgm:pt>
    <dgm:pt modelId="{67D44037-5248-B649-8F96-2F45C68489E2}" type="pres">
      <dgm:prSet presAssocID="{E339084F-EED0-4A41-A27A-90AECC6900F4}" presName="hierChild4" presStyleCnt="0"/>
      <dgm:spPr/>
    </dgm:pt>
    <dgm:pt modelId="{B3DC86D5-6357-7B42-9B0C-F33505F90F8C}" type="pres">
      <dgm:prSet presAssocID="{E339084F-EED0-4A41-A27A-90AECC6900F4}" presName="hierChild5" presStyleCnt="0"/>
      <dgm:spPr/>
    </dgm:pt>
    <dgm:pt modelId="{FE7BEFE4-18C3-9E42-9AE4-A149F2D7DDA9}" type="pres">
      <dgm:prSet presAssocID="{96BC6F21-322D-BF47-B4D6-0C346BC4F1CE}" presName="hierChild3" presStyleCnt="0"/>
      <dgm:spPr/>
      <dgm:t>
        <a:bodyPr/>
        <a:lstStyle/>
        <a:p>
          <a:endParaRPr lang="en-US"/>
        </a:p>
      </dgm:t>
    </dgm:pt>
    <dgm:pt modelId="{02A31C34-25BA-E74F-9541-0F3EA9A7D809}" type="pres">
      <dgm:prSet presAssocID="{05BB0151-22E0-764C-B645-6B347F62E8A0}" presName="Name111" presStyleLbl="parChTrans1D2" presStyleIdx="5" presStyleCnt="7"/>
      <dgm:spPr/>
      <dgm:t>
        <a:bodyPr/>
        <a:lstStyle/>
        <a:p>
          <a:endParaRPr lang="en-US"/>
        </a:p>
      </dgm:t>
    </dgm:pt>
    <dgm:pt modelId="{651B03D9-0E5A-BA4F-869F-B37E6191A9A9}" type="pres">
      <dgm:prSet presAssocID="{D4E96A7E-6272-9144-A4CF-E975F549099B}" presName="hierRoot3" presStyleCnt="0">
        <dgm:presLayoutVars>
          <dgm:hierBranch val="init"/>
        </dgm:presLayoutVars>
      </dgm:prSet>
      <dgm:spPr/>
    </dgm:pt>
    <dgm:pt modelId="{BAD1EF68-2163-A84C-B983-D998E4618301}" type="pres">
      <dgm:prSet presAssocID="{D4E96A7E-6272-9144-A4CF-E975F549099B}" presName="rootComposite3" presStyleCnt="0"/>
      <dgm:spPr/>
    </dgm:pt>
    <dgm:pt modelId="{69A25FC7-DD97-F841-8DE3-45647C485449}" type="pres">
      <dgm:prSet presAssocID="{D4E96A7E-6272-9144-A4CF-E975F549099B}" presName="rootText3" presStyleLbl="asst1" presStyleIdx="0" presStyleCnt="2">
        <dgm:presLayoutVars>
          <dgm:chPref val="3"/>
        </dgm:presLayoutVars>
      </dgm:prSet>
      <dgm:spPr/>
      <dgm:t>
        <a:bodyPr/>
        <a:lstStyle/>
        <a:p>
          <a:endParaRPr lang="en-US"/>
        </a:p>
      </dgm:t>
    </dgm:pt>
    <dgm:pt modelId="{CE1A4C14-42DC-234F-8290-CC07C08643F5}" type="pres">
      <dgm:prSet presAssocID="{D4E96A7E-6272-9144-A4CF-E975F549099B}" presName="rootConnector3" presStyleLbl="asst1" presStyleIdx="0" presStyleCnt="2"/>
      <dgm:spPr/>
      <dgm:t>
        <a:bodyPr/>
        <a:lstStyle/>
        <a:p>
          <a:endParaRPr lang="en-US"/>
        </a:p>
      </dgm:t>
    </dgm:pt>
    <dgm:pt modelId="{58D7D18F-91FF-F941-B03C-18F50AB43842}" type="pres">
      <dgm:prSet presAssocID="{D4E96A7E-6272-9144-A4CF-E975F549099B}" presName="hierChild6" presStyleCnt="0"/>
      <dgm:spPr/>
    </dgm:pt>
    <dgm:pt modelId="{95CF9A0C-4BBD-5B4C-ADA9-0B4E30EFC9A4}" type="pres">
      <dgm:prSet presAssocID="{D4E96A7E-6272-9144-A4CF-E975F549099B}" presName="hierChild7" presStyleCnt="0"/>
      <dgm:spPr/>
    </dgm:pt>
    <dgm:pt modelId="{9E3284B7-E2BF-D841-A2BB-F1B457BF4E38}" type="pres">
      <dgm:prSet presAssocID="{AEE266BF-30D8-5D4E-8808-56255E92D2AF}" presName="Name111" presStyleLbl="parChTrans1D2" presStyleIdx="6" presStyleCnt="7"/>
      <dgm:spPr/>
      <dgm:t>
        <a:bodyPr/>
        <a:lstStyle/>
        <a:p>
          <a:endParaRPr lang="en-US"/>
        </a:p>
      </dgm:t>
    </dgm:pt>
    <dgm:pt modelId="{7BC5FA3F-6FB6-8A42-9FD0-1E8FF9CD2700}" type="pres">
      <dgm:prSet presAssocID="{17AC918F-D9C6-BB48-9B78-8233763A0CBF}" presName="hierRoot3" presStyleCnt="0">
        <dgm:presLayoutVars>
          <dgm:hierBranch val="init"/>
        </dgm:presLayoutVars>
      </dgm:prSet>
      <dgm:spPr/>
    </dgm:pt>
    <dgm:pt modelId="{23029060-1BA0-CA48-9CDF-C1EF58D4175C}" type="pres">
      <dgm:prSet presAssocID="{17AC918F-D9C6-BB48-9B78-8233763A0CBF}" presName="rootComposite3" presStyleCnt="0"/>
      <dgm:spPr/>
    </dgm:pt>
    <dgm:pt modelId="{3F04B254-02D5-1249-A3D1-4CC6C4873BDC}" type="pres">
      <dgm:prSet presAssocID="{17AC918F-D9C6-BB48-9B78-8233763A0CBF}" presName="rootText3" presStyleLbl="asst1" presStyleIdx="1" presStyleCnt="2">
        <dgm:presLayoutVars>
          <dgm:chPref val="3"/>
        </dgm:presLayoutVars>
      </dgm:prSet>
      <dgm:spPr/>
      <dgm:t>
        <a:bodyPr/>
        <a:lstStyle/>
        <a:p>
          <a:endParaRPr lang="en-US"/>
        </a:p>
      </dgm:t>
    </dgm:pt>
    <dgm:pt modelId="{62218F33-1C73-2F41-99EE-A35A8233A501}" type="pres">
      <dgm:prSet presAssocID="{17AC918F-D9C6-BB48-9B78-8233763A0CBF}" presName="rootConnector3" presStyleLbl="asst1" presStyleIdx="1" presStyleCnt="2"/>
      <dgm:spPr/>
      <dgm:t>
        <a:bodyPr/>
        <a:lstStyle/>
        <a:p>
          <a:endParaRPr lang="en-US"/>
        </a:p>
      </dgm:t>
    </dgm:pt>
    <dgm:pt modelId="{261DA50F-405C-094F-A20C-5615BD5D675B}" type="pres">
      <dgm:prSet presAssocID="{17AC918F-D9C6-BB48-9B78-8233763A0CBF}" presName="hierChild6" presStyleCnt="0"/>
      <dgm:spPr/>
    </dgm:pt>
    <dgm:pt modelId="{C3BAF18A-A243-7545-B106-4F5BDB356A3B}" type="pres">
      <dgm:prSet presAssocID="{17AC918F-D9C6-BB48-9B78-8233763A0CBF}" presName="hierChild7" presStyleCnt="0"/>
      <dgm:spPr/>
    </dgm:pt>
  </dgm:ptLst>
  <dgm:cxnLst>
    <dgm:cxn modelId="{38D0F264-E21B-DB4C-BACC-5FC62C8F61B0}" type="presOf" srcId="{779DC96E-3FDE-FE44-B31A-E9AB6E4F6B57}" destId="{9542AC6D-C38B-BF49-9617-84654096D0D7}" srcOrd="0" destOrd="0" presId="urn:microsoft.com/office/officeart/2005/8/layout/orgChart1"/>
    <dgm:cxn modelId="{7C6D5763-996C-1944-B47D-9135D01511B0}" srcId="{96BC6F21-322D-BF47-B4D6-0C346BC4F1CE}" destId="{BE41F54D-C6F7-8443-8BDD-3DD17FCEC314}" srcOrd="0" destOrd="0" parTransId="{25083BEC-4C6D-9148-877F-19DFBB5718F1}" sibTransId="{9EEF734F-01CB-0C40-9B70-624A3F4AA829}"/>
    <dgm:cxn modelId="{1FB8F911-917A-F44E-8919-A4C47CE50812}" type="presOf" srcId="{D4E96A7E-6272-9144-A4CF-E975F549099B}" destId="{CE1A4C14-42DC-234F-8290-CC07C08643F5}" srcOrd="1" destOrd="0" presId="urn:microsoft.com/office/officeart/2005/8/layout/orgChart1"/>
    <dgm:cxn modelId="{6CBD258E-C065-FA4E-BACA-70C942D19FCD}" type="presOf" srcId="{A16CA47A-5F3E-5D4E-927A-E583B3410C5D}" destId="{34A54696-5AC0-C84E-83F0-AF1E113C2383}" srcOrd="0" destOrd="0" presId="urn:microsoft.com/office/officeart/2005/8/layout/orgChart1"/>
    <dgm:cxn modelId="{E5166F4C-7B58-F349-ADBD-266ADB7AF550}" type="presOf" srcId="{BE41F54D-C6F7-8443-8BDD-3DD17FCEC314}" destId="{75356DDC-C423-4749-9861-AF7918C77C61}" srcOrd="0" destOrd="0" presId="urn:microsoft.com/office/officeart/2005/8/layout/orgChart1"/>
    <dgm:cxn modelId="{2AD7B1CD-ECD4-0B43-A6C4-1EF4D30B1C9F}" srcId="{825B7264-F361-E84F-9B2C-7FC9E6689B79}" destId="{96BC6F21-322D-BF47-B4D6-0C346BC4F1CE}" srcOrd="1" destOrd="0" parTransId="{1E8356AC-DDF2-B449-9F66-449E480AEB66}" sibTransId="{0C01F5E8-6EDC-8C49-938F-CB2637989624}"/>
    <dgm:cxn modelId="{73CBA7B2-5230-3941-8DF9-639D87118373}" type="presOf" srcId="{05BB0151-22E0-764C-B645-6B347F62E8A0}" destId="{02A31C34-25BA-E74F-9541-0F3EA9A7D809}" srcOrd="0" destOrd="0" presId="urn:microsoft.com/office/officeart/2005/8/layout/orgChart1"/>
    <dgm:cxn modelId="{BD0D4FE5-8F45-6B4D-A719-9836A5E318ED}" type="presOf" srcId="{1188058E-589C-8949-8A50-B457AFE7BB13}" destId="{AFB227B6-90AD-074E-94B3-C5A2B03D9822}" srcOrd="0" destOrd="0" presId="urn:microsoft.com/office/officeart/2005/8/layout/orgChart1"/>
    <dgm:cxn modelId="{EDFF86F4-9861-3F41-A759-4F0DBD36A665}" type="presOf" srcId="{11B5A8FF-72BF-804D-A487-D8C0DEC63A36}" destId="{010C3AC1-E803-9747-A141-8A95E34A42B7}" srcOrd="0" destOrd="0" presId="urn:microsoft.com/office/officeart/2005/8/layout/orgChart1"/>
    <dgm:cxn modelId="{294B0788-42B3-394C-A3F0-990E95B7413A}" type="presOf" srcId="{E339084F-EED0-4A41-A27A-90AECC6900F4}" destId="{048A17C3-5180-654B-866A-EAC24CC3AD8C}" srcOrd="1" destOrd="0" presId="urn:microsoft.com/office/officeart/2005/8/layout/orgChart1"/>
    <dgm:cxn modelId="{74082947-2708-164B-BB4C-B0DE2D4AC151}" type="presOf" srcId="{BE41F54D-C6F7-8443-8BDD-3DD17FCEC314}" destId="{1E0517EE-D911-F544-B84F-90B4CD0D554E}" srcOrd="1" destOrd="0" presId="urn:microsoft.com/office/officeart/2005/8/layout/orgChart1"/>
    <dgm:cxn modelId="{08654853-1D70-D645-844D-C4464F36C42C}" srcId="{96BC6F21-322D-BF47-B4D6-0C346BC4F1CE}" destId="{D4E96A7E-6272-9144-A4CF-E975F549099B}" srcOrd="3" destOrd="0" parTransId="{05BB0151-22E0-764C-B645-6B347F62E8A0}" sibTransId="{9A3B9151-6679-7E40-97B4-D967836CE6C9}"/>
    <dgm:cxn modelId="{E5A44D23-971C-6549-8E53-7C5F49C1C21C}" type="presOf" srcId="{825B7264-F361-E84F-9B2C-7FC9E6689B79}" destId="{5800D55A-D8B0-EF42-AB11-A9614B341ACB}" srcOrd="0" destOrd="0" presId="urn:microsoft.com/office/officeart/2005/8/layout/orgChart1"/>
    <dgm:cxn modelId="{EF99EBAE-B38E-5346-AFCE-BE475D0C737E}" type="presOf" srcId="{17AC918F-D9C6-BB48-9B78-8233763A0CBF}" destId="{3F04B254-02D5-1249-A3D1-4CC6C4873BDC}" srcOrd="0" destOrd="0" presId="urn:microsoft.com/office/officeart/2005/8/layout/orgChart1"/>
    <dgm:cxn modelId="{4332D1AE-C626-BA43-A77F-9B01F327638F}" type="presOf" srcId="{D4E96A7E-6272-9144-A4CF-E975F549099B}" destId="{69A25FC7-DD97-F841-8DE3-45647C485449}" srcOrd="0" destOrd="0" presId="urn:microsoft.com/office/officeart/2005/8/layout/orgChart1"/>
    <dgm:cxn modelId="{56CA8700-6421-2649-8F0A-E8788C8B04D9}" srcId="{96BC6F21-322D-BF47-B4D6-0C346BC4F1CE}" destId="{7185E730-0791-B14C-A639-1640222C967D}" srcOrd="5" destOrd="0" parTransId="{779DC96E-3FDE-FE44-B31A-E9AB6E4F6B57}" sibTransId="{0B9A68A1-3C0B-454F-A71E-C9E25A09C641}"/>
    <dgm:cxn modelId="{1626BE30-4821-FE42-A7D8-696EA352EC90}" type="presOf" srcId="{E339084F-EED0-4A41-A27A-90AECC6900F4}" destId="{F4724167-348B-C649-8372-14553E08D1A2}" srcOrd="0" destOrd="0" presId="urn:microsoft.com/office/officeart/2005/8/layout/orgChart1"/>
    <dgm:cxn modelId="{F095F01B-3B6E-6740-8004-B6145195CE0D}" srcId="{96BC6F21-322D-BF47-B4D6-0C346BC4F1CE}" destId="{0AB08732-5430-F348-BFED-14937094388A}" srcOrd="1" destOrd="0" parTransId="{7D2953D1-58E3-D34C-B86B-5663255092F9}" sibTransId="{1E12203A-FB8D-F847-ADAF-97AE35700BDF}"/>
    <dgm:cxn modelId="{E63E03B5-8123-9F4C-AF1C-1FF5E0297362}" type="presOf" srcId="{7185E730-0791-B14C-A639-1640222C967D}" destId="{C6CAF9D6-DC81-3940-8B5E-C5378D5FF213}" srcOrd="0" destOrd="0" presId="urn:microsoft.com/office/officeart/2005/8/layout/orgChart1"/>
    <dgm:cxn modelId="{0E779750-1AE4-2E4D-B703-CFBB646C15DC}" srcId="{825B7264-F361-E84F-9B2C-7FC9E6689B79}" destId="{DDB977BA-91B4-3041-86DE-3CFFF17D425C}" srcOrd="0" destOrd="0" parTransId="{06F49504-0439-2F47-8DCE-B3F8B50C8073}" sibTransId="{9C26996D-0077-7649-9AA6-5261B9A2CCF8}"/>
    <dgm:cxn modelId="{3B6EBBA0-3465-1F4F-ADBC-F57F461BB7F7}" type="presOf" srcId="{0AB08732-5430-F348-BFED-14937094388A}" destId="{403C3E43-AAB1-7B44-9C42-1E127FE6C0F7}" srcOrd="0" destOrd="0" presId="urn:microsoft.com/office/officeart/2005/8/layout/orgChart1"/>
    <dgm:cxn modelId="{83E2615A-174E-4B49-9FA9-8D54EBA94332}" type="presOf" srcId="{96BC6F21-322D-BF47-B4D6-0C346BC4F1CE}" destId="{0E8CD6B6-E53C-6546-A92E-DD2AD7F50A07}" srcOrd="1" destOrd="0" presId="urn:microsoft.com/office/officeart/2005/8/layout/orgChart1"/>
    <dgm:cxn modelId="{230EDACA-9F07-DA46-A766-43D8B2570CC4}" type="presOf" srcId="{DDB977BA-91B4-3041-86DE-3CFFF17D425C}" destId="{54B6C93E-EB23-DA4A-BB75-1E142A5EB5C3}" srcOrd="0" destOrd="0" presId="urn:microsoft.com/office/officeart/2005/8/layout/orgChart1"/>
    <dgm:cxn modelId="{3F1E5706-8D79-3141-B665-9A3FBFDC9C5D}" type="presOf" srcId="{17AC918F-D9C6-BB48-9B78-8233763A0CBF}" destId="{62218F33-1C73-2F41-99EE-A35A8233A501}" srcOrd="1" destOrd="0" presId="urn:microsoft.com/office/officeart/2005/8/layout/orgChart1"/>
    <dgm:cxn modelId="{F2095673-945D-D345-95D7-0D99BD804294}" type="presOf" srcId="{DDB977BA-91B4-3041-86DE-3CFFF17D425C}" destId="{56193A35-3B1B-D34B-B982-036C37CD92A4}" srcOrd="1" destOrd="0" presId="urn:microsoft.com/office/officeart/2005/8/layout/orgChart1"/>
    <dgm:cxn modelId="{6A148D10-1CC8-F147-9477-722301A8D3AA}" type="presOf" srcId="{7D2953D1-58E3-D34C-B86B-5663255092F9}" destId="{4FE09CA3-2917-694A-ACA7-B42B0E08CD4B}" srcOrd="0" destOrd="0" presId="urn:microsoft.com/office/officeart/2005/8/layout/orgChart1"/>
    <dgm:cxn modelId="{236A97B0-69D6-7C41-84C5-91D006E81ED3}" type="presOf" srcId="{A16CA47A-5F3E-5D4E-927A-E583B3410C5D}" destId="{139E138A-9328-254C-BE76-2F069F5A8E2D}" srcOrd="1" destOrd="0" presId="urn:microsoft.com/office/officeart/2005/8/layout/orgChart1"/>
    <dgm:cxn modelId="{6FD9C1D5-A23F-B342-A4AB-4F2D4A77BB3A}" srcId="{96BC6F21-322D-BF47-B4D6-0C346BC4F1CE}" destId="{17AC918F-D9C6-BB48-9B78-8233763A0CBF}" srcOrd="4" destOrd="0" parTransId="{AEE266BF-30D8-5D4E-8808-56255E92D2AF}" sibTransId="{34C0D798-88AF-6142-8FD7-95623E81CA33}"/>
    <dgm:cxn modelId="{B930879F-B34E-5844-AF77-71653D994253}" srcId="{96BC6F21-322D-BF47-B4D6-0C346BC4F1CE}" destId="{E339084F-EED0-4A41-A27A-90AECC6900F4}" srcOrd="6" destOrd="0" parTransId="{11B5A8FF-72BF-804D-A487-D8C0DEC63A36}" sibTransId="{4387E094-A21F-2F45-A522-4082CF647E7A}"/>
    <dgm:cxn modelId="{93BA1AC6-8958-1441-85D0-BAAD3445E05A}" type="presOf" srcId="{25083BEC-4C6D-9148-877F-19DFBB5718F1}" destId="{FEB1D3FA-6598-5041-8739-B62A6888C75B}" srcOrd="0" destOrd="0" presId="urn:microsoft.com/office/officeart/2005/8/layout/orgChart1"/>
    <dgm:cxn modelId="{491DD581-920E-2C44-BE0F-CEDB09A3131C}" type="presOf" srcId="{0AB08732-5430-F348-BFED-14937094388A}" destId="{8ABC4492-9028-6442-AD9E-5CC27684CC95}" srcOrd="1" destOrd="0" presId="urn:microsoft.com/office/officeart/2005/8/layout/orgChart1"/>
    <dgm:cxn modelId="{F08B2941-758B-8B45-B5C7-11BD8394F1D1}" type="presOf" srcId="{96BC6F21-322D-BF47-B4D6-0C346BC4F1CE}" destId="{EE44F0BB-3005-1A42-B56A-EEED359398DB}" srcOrd="0" destOrd="0" presId="urn:microsoft.com/office/officeart/2005/8/layout/orgChart1"/>
    <dgm:cxn modelId="{07909540-0E86-FF45-8069-C3CC269191B8}" srcId="{96BC6F21-322D-BF47-B4D6-0C346BC4F1CE}" destId="{A16CA47A-5F3E-5D4E-927A-E583B3410C5D}" srcOrd="2" destOrd="0" parTransId="{1188058E-589C-8949-8A50-B457AFE7BB13}" sibTransId="{571EA2CC-88FA-6746-A7CB-6A1FCFDF8361}"/>
    <dgm:cxn modelId="{C8A455B0-071F-2842-BB5B-C30E86FBB616}" type="presOf" srcId="{7185E730-0791-B14C-A639-1640222C967D}" destId="{FB0C5C32-CF29-644E-8D88-2A8E560D45D0}" srcOrd="1" destOrd="0" presId="urn:microsoft.com/office/officeart/2005/8/layout/orgChart1"/>
    <dgm:cxn modelId="{69D36E07-84D5-6042-9A9D-E52489F9D1F6}" type="presOf" srcId="{AEE266BF-30D8-5D4E-8808-56255E92D2AF}" destId="{9E3284B7-E2BF-D841-A2BB-F1B457BF4E38}" srcOrd="0" destOrd="0" presId="urn:microsoft.com/office/officeart/2005/8/layout/orgChart1"/>
    <dgm:cxn modelId="{92977D7F-2324-1F45-91A9-180D00F91B27}" type="presParOf" srcId="{5800D55A-D8B0-EF42-AB11-A9614B341ACB}" destId="{C4170DB3-397C-6A42-9192-9237F9CB7AB9}" srcOrd="0" destOrd="0" presId="urn:microsoft.com/office/officeart/2005/8/layout/orgChart1"/>
    <dgm:cxn modelId="{2D1AB1FB-BE19-FF48-919A-1B6A56AAC77C}" type="presParOf" srcId="{C4170DB3-397C-6A42-9192-9237F9CB7AB9}" destId="{B2BADA53-E864-394D-A8F1-A5C90D169A1E}" srcOrd="0" destOrd="0" presId="urn:microsoft.com/office/officeart/2005/8/layout/orgChart1"/>
    <dgm:cxn modelId="{736BD320-E42B-6744-A318-FE95D1A2272E}" type="presParOf" srcId="{B2BADA53-E864-394D-A8F1-A5C90D169A1E}" destId="{54B6C93E-EB23-DA4A-BB75-1E142A5EB5C3}" srcOrd="0" destOrd="0" presId="urn:microsoft.com/office/officeart/2005/8/layout/orgChart1"/>
    <dgm:cxn modelId="{E9D03AAE-7460-4D47-9D50-966C3522A211}" type="presParOf" srcId="{B2BADA53-E864-394D-A8F1-A5C90D169A1E}" destId="{56193A35-3B1B-D34B-B982-036C37CD92A4}" srcOrd="1" destOrd="0" presId="urn:microsoft.com/office/officeart/2005/8/layout/orgChart1"/>
    <dgm:cxn modelId="{4A099FCB-1A5B-BD49-B9F0-84FE3E39EB66}" type="presParOf" srcId="{C4170DB3-397C-6A42-9192-9237F9CB7AB9}" destId="{3AB93079-D495-654E-B987-CAFCEB2A0086}" srcOrd="1" destOrd="0" presId="urn:microsoft.com/office/officeart/2005/8/layout/orgChart1"/>
    <dgm:cxn modelId="{DF48D70C-43A3-E545-B60C-F2EB4CB33C54}" type="presParOf" srcId="{C4170DB3-397C-6A42-9192-9237F9CB7AB9}" destId="{E39BE66E-85F0-124F-9281-F155406DC7E0}" srcOrd="2" destOrd="0" presId="urn:microsoft.com/office/officeart/2005/8/layout/orgChart1"/>
    <dgm:cxn modelId="{B7640C79-C89D-1241-BBB9-C2FD64529BD3}" type="presParOf" srcId="{5800D55A-D8B0-EF42-AB11-A9614B341ACB}" destId="{E413C27D-952E-FB43-91C2-9651C62C4782}" srcOrd="1" destOrd="0" presId="urn:microsoft.com/office/officeart/2005/8/layout/orgChart1"/>
    <dgm:cxn modelId="{6ABA37F5-1FE4-2C41-B77E-F079E89B0D63}" type="presParOf" srcId="{E413C27D-952E-FB43-91C2-9651C62C4782}" destId="{DEC44E35-E374-8745-AD23-6ECC0ED130D7}" srcOrd="0" destOrd="0" presId="urn:microsoft.com/office/officeart/2005/8/layout/orgChart1"/>
    <dgm:cxn modelId="{DA0A33A5-217B-E443-9824-CE95A2FDCD4A}" type="presParOf" srcId="{DEC44E35-E374-8745-AD23-6ECC0ED130D7}" destId="{EE44F0BB-3005-1A42-B56A-EEED359398DB}" srcOrd="0" destOrd="0" presId="urn:microsoft.com/office/officeart/2005/8/layout/orgChart1"/>
    <dgm:cxn modelId="{B8F08901-A1C6-B740-A4E7-5D62A0DC4F75}" type="presParOf" srcId="{DEC44E35-E374-8745-AD23-6ECC0ED130D7}" destId="{0E8CD6B6-E53C-6546-A92E-DD2AD7F50A07}" srcOrd="1" destOrd="0" presId="urn:microsoft.com/office/officeart/2005/8/layout/orgChart1"/>
    <dgm:cxn modelId="{A396211D-F921-8E45-BB04-CBB6998C2D7A}" type="presParOf" srcId="{E413C27D-952E-FB43-91C2-9651C62C4782}" destId="{AEA4904A-3369-EE46-8A25-C4EC0C3D5AC2}" srcOrd="1" destOrd="0" presId="urn:microsoft.com/office/officeart/2005/8/layout/orgChart1"/>
    <dgm:cxn modelId="{9CD435A1-8F25-A94B-A5BA-4AD75E9CB3E9}" type="presParOf" srcId="{AEA4904A-3369-EE46-8A25-C4EC0C3D5AC2}" destId="{FEB1D3FA-6598-5041-8739-B62A6888C75B}" srcOrd="0" destOrd="0" presId="urn:microsoft.com/office/officeart/2005/8/layout/orgChart1"/>
    <dgm:cxn modelId="{C8BAFC03-9003-8C44-BEA6-C8B776B7AEA3}" type="presParOf" srcId="{AEA4904A-3369-EE46-8A25-C4EC0C3D5AC2}" destId="{265D5DA3-7003-E147-ADEE-988D09A60394}" srcOrd="1" destOrd="0" presId="urn:microsoft.com/office/officeart/2005/8/layout/orgChart1"/>
    <dgm:cxn modelId="{D4F638B4-DDF8-7742-B8AA-7FD1775014F5}" type="presParOf" srcId="{265D5DA3-7003-E147-ADEE-988D09A60394}" destId="{695AF256-6B4E-924F-8DE5-E584EA530EF6}" srcOrd="0" destOrd="0" presId="urn:microsoft.com/office/officeart/2005/8/layout/orgChart1"/>
    <dgm:cxn modelId="{9D907F03-A0C8-DD4E-9B75-9921D70088B7}" type="presParOf" srcId="{695AF256-6B4E-924F-8DE5-E584EA530EF6}" destId="{75356DDC-C423-4749-9861-AF7918C77C61}" srcOrd="0" destOrd="0" presId="urn:microsoft.com/office/officeart/2005/8/layout/orgChart1"/>
    <dgm:cxn modelId="{8C8B5D35-87A6-ED47-9835-245E4BF5AFDA}" type="presParOf" srcId="{695AF256-6B4E-924F-8DE5-E584EA530EF6}" destId="{1E0517EE-D911-F544-B84F-90B4CD0D554E}" srcOrd="1" destOrd="0" presId="urn:microsoft.com/office/officeart/2005/8/layout/orgChart1"/>
    <dgm:cxn modelId="{CD993AFC-AA77-D141-A36E-2F13B675C8AD}" type="presParOf" srcId="{265D5DA3-7003-E147-ADEE-988D09A60394}" destId="{32F7474F-9B24-674B-BC83-B90E2D74AF07}" srcOrd="1" destOrd="0" presId="urn:microsoft.com/office/officeart/2005/8/layout/orgChart1"/>
    <dgm:cxn modelId="{1FD343B8-D32D-2049-AF59-2204BE536A55}" type="presParOf" srcId="{265D5DA3-7003-E147-ADEE-988D09A60394}" destId="{755076DA-3CC7-2A45-8E39-F39224B83175}" srcOrd="2" destOrd="0" presId="urn:microsoft.com/office/officeart/2005/8/layout/orgChart1"/>
    <dgm:cxn modelId="{C0DEA699-2447-F348-A744-D3036716D91F}" type="presParOf" srcId="{AEA4904A-3369-EE46-8A25-C4EC0C3D5AC2}" destId="{4FE09CA3-2917-694A-ACA7-B42B0E08CD4B}" srcOrd="2" destOrd="0" presId="urn:microsoft.com/office/officeart/2005/8/layout/orgChart1"/>
    <dgm:cxn modelId="{54705FA2-6AF2-234C-8AAE-258F9891A528}" type="presParOf" srcId="{AEA4904A-3369-EE46-8A25-C4EC0C3D5AC2}" destId="{F289A83B-C2C9-594B-AB69-C78E9553EC0F}" srcOrd="3" destOrd="0" presId="urn:microsoft.com/office/officeart/2005/8/layout/orgChart1"/>
    <dgm:cxn modelId="{4C62E0E7-7EF3-6941-920F-BBC45CF79D55}" type="presParOf" srcId="{F289A83B-C2C9-594B-AB69-C78E9553EC0F}" destId="{4603EC11-99A1-4C4F-910C-93FCC04C2AA6}" srcOrd="0" destOrd="0" presId="urn:microsoft.com/office/officeart/2005/8/layout/orgChart1"/>
    <dgm:cxn modelId="{C008678B-E267-BA4A-B12B-DCCE341E6A8A}" type="presParOf" srcId="{4603EC11-99A1-4C4F-910C-93FCC04C2AA6}" destId="{403C3E43-AAB1-7B44-9C42-1E127FE6C0F7}" srcOrd="0" destOrd="0" presId="urn:microsoft.com/office/officeart/2005/8/layout/orgChart1"/>
    <dgm:cxn modelId="{E3CF92ED-3363-1F41-A425-46715B4F2B24}" type="presParOf" srcId="{4603EC11-99A1-4C4F-910C-93FCC04C2AA6}" destId="{8ABC4492-9028-6442-AD9E-5CC27684CC95}" srcOrd="1" destOrd="0" presId="urn:microsoft.com/office/officeart/2005/8/layout/orgChart1"/>
    <dgm:cxn modelId="{93192CB1-215A-3E4F-A1F9-493F2070653E}" type="presParOf" srcId="{F289A83B-C2C9-594B-AB69-C78E9553EC0F}" destId="{68A20A41-7B15-6244-AF00-A39A8A3BB142}" srcOrd="1" destOrd="0" presId="urn:microsoft.com/office/officeart/2005/8/layout/orgChart1"/>
    <dgm:cxn modelId="{686BE6BD-D841-6B46-A222-489C2B4A4DCC}" type="presParOf" srcId="{F289A83B-C2C9-594B-AB69-C78E9553EC0F}" destId="{C01F8522-30D1-9242-AE24-8294DC4F007E}" srcOrd="2" destOrd="0" presId="urn:microsoft.com/office/officeart/2005/8/layout/orgChart1"/>
    <dgm:cxn modelId="{9C8B80C3-9F30-5A4A-81CB-755866C62824}" type="presParOf" srcId="{AEA4904A-3369-EE46-8A25-C4EC0C3D5AC2}" destId="{AFB227B6-90AD-074E-94B3-C5A2B03D9822}" srcOrd="4" destOrd="0" presId="urn:microsoft.com/office/officeart/2005/8/layout/orgChart1"/>
    <dgm:cxn modelId="{4F094376-2027-4343-AAD3-A045984E4C7C}" type="presParOf" srcId="{AEA4904A-3369-EE46-8A25-C4EC0C3D5AC2}" destId="{FD5AFAE3-88C9-7F45-B476-E82BF8D4EDD3}" srcOrd="5" destOrd="0" presId="urn:microsoft.com/office/officeart/2005/8/layout/orgChart1"/>
    <dgm:cxn modelId="{3FEE320E-15C1-8E4B-87CC-DE8FCE22A4C6}" type="presParOf" srcId="{FD5AFAE3-88C9-7F45-B476-E82BF8D4EDD3}" destId="{9CC1C580-ACC9-7445-8249-3B16B5285054}" srcOrd="0" destOrd="0" presId="urn:microsoft.com/office/officeart/2005/8/layout/orgChart1"/>
    <dgm:cxn modelId="{55EE8D6B-47B8-CB48-BA78-FD6D559563AD}" type="presParOf" srcId="{9CC1C580-ACC9-7445-8249-3B16B5285054}" destId="{34A54696-5AC0-C84E-83F0-AF1E113C2383}" srcOrd="0" destOrd="0" presId="urn:microsoft.com/office/officeart/2005/8/layout/orgChart1"/>
    <dgm:cxn modelId="{60884BEE-5261-8447-9069-A152C1FC893B}" type="presParOf" srcId="{9CC1C580-ACC9-7445-8249-3B16B5285054}" destId="{139E138A-9328-254C-BE76-2F069F5A8E2D}" srcOrd="1" destOrd="0" presId="urn:microsoft.com/office/officeart/2005/8/layout/orgChart1"/>
    <dgm:cxn modelId="{BA14739E-2C06-B546-8114-5752E130A7B3}" type="presParOf" srcId="{FD5AFAE3-88C9-7F45-B476-E82BF8D4EDD3}" destId="{D93BB10A-9BB9-F840-854A-77B05CEB72A0}" srcOrd="1" destOrd="0" presId="urn:microsoft.com/office/officeart/2005/8/layout/orgChart1"/>
    <dgm:cxn modelId="{B8323B88-FD18-F44D-8EE7-37A4A53B26C6}" type="presParOf" srcId="{FD5AFAE3-88C9-7F45-B476-E82BF8D4EDD3}" destId="{F08F9846-C096-C446-9CE7-30C5B9EC401E}" srcOrd="2" destOrd="0" presId="urn:microsoft.com/office/officeart/2005/8/layout/orgChart1"/>
    <dgm:cxn modelId="{DC5C1E03-83AB-304E-B1A9-F49BB204CB99}" type="presParOf" srcId="{AEA4904A-3369-EE46-8A25-C4EC0C3D5AC2}" destId="{9542AC6D-C38B-BF49-9617-84654096D0D7}" srcOrd="6" destOrd="0" presId="urn:microsoft.com/office/officeart/2005/8/layout/orgChart1"/>
    <dgm:cxn modelId="{E285A381-4E95-DC4A-AB06-4D27A9E0374A}" type="presParOf" srcId="{AEA4904A-3369-EE46-8A25-C4EC0C3D5AC2}" destId="{5E1DE2F6-75BD-374F-9C81-84EBB3267A8C}" srcOrd="7" destOrd="0" presId="urn:microsoft.com/office/officeart/2005/8/layout/orgChart1"/>
    <dgm:cxn modelId="{2EEC5A7C-2EFE-894F-8407-0211A4245DFD}" type="presParOf" srcId="{5E1DE2F6-75BD-374F-9C81-84EBB3267A8C}" destId="{71BE7A05-75F2-224F-B71D-70F4F4F28E3B}" srcOrd="0" destOrd="0" presId="urn:microsoft.com/office/officeart/2005/8/layout/orgChart1"/>
    <dgm:cxn modelId="{79505F14-8CC3-0949-B70A-7E58A14D4FD5}" type="presParOf" srcId="{71BE7A05-75F2-224F-B71D-70F4F4F28E3B}" destId="{C6CAF9D6-DC81-3940-8B5E-C5378D5FF213}" srcOrd="0" destOrd="0" presId="urn:microsoft.com/office/officeart/2005/8/layout/orgChart1"/>
    <dgm:cxn modelId="{E4120D3E-69CC-4943-A1AE-94C60E513933}" type="presParOf" srcId="{71BE7A05-75F2-224F-B71D-70F4F4F28E3B}" destId="{FB0C5C32-CF29-644E-8D88-2A8E560D45D0}" srcOrd="1" destOrd="0" presId="urn:microsoft.com/office/officeart/2005/8/layout/orgChart1"/>
    <dgm:cxn modelId="{034C0FDD-4883-074C-ADF2-25EC88A38B16}" type="presParOf" srcId="{5E1DE2F6-75BD-374F-9C81-84EBB3267A8C}" destId="{D0362BF5-8BAF-BA45-8DEE-B515DD29EF18}" srcOrd="1" destOrd="0" presId="urn:microsoft.com/office/officeart/2005/8/layout/orgChart1"/>
    <dgm:cxn modelId="{3FA802C5-2CC2-CC4D-B584-78169BC74F6C}" type="presParOf" srcId="{5E1DE2F6-75BD-374F-9C81-84EBB3267A8C}" destId="{58EF413B-E2E3-F24C-865A-9C065DC019FB}" srcOrd="2" destOrd="0" presId="urn:microsoft.com/office/officeart/2005/8/layout/orgChart1"/>
    <dgm:cxn modelId="{F80001EF-CCD9-6B47-A6D8-38D08BE90330}" type="presParOf" srcId="{AEA4904A-3369-EE46-8A25-C4EC0C3D5AC2}" destId="{010C3AC1-E803-9747-A141-8A95E34A42B7}" srcOrd="8" destOrd="0" presId="urn:microsoft.com/office/officeart/2005/8/layout/orgChart1"/>
    <dgm:cxn modelId="{9ABAA91E-0CAF-1F4B-8635-89B8D4D54388}" type="presParOf" srcId="{AEA4904A-3369-EE46-8A25-C4EC0C3D5AC2}" destId="{F3CA442C-57B0-AF4F-828C-2A0AC12F2E22}" srcOrd="9" destOrd="0" presId="urn:microsoft.com/office/officeart/2005/8/layout/orgChart1"/>
    <dgm:cxn modelId="{9A5EAC62-4EF7-E049-AC51-DB92315D4540}" type="presParOf" srcId="{F3CA442C-57B0-AF4F-828C-2A0AC12F2E22}" destId="{006C5AD1-0918-ED4F-B829-3685E14DD1CE}" srcOrd="0" destOrd="0" presId="urn:microsoft.com/office/officeart/2005/8/layout/orgChart1"/>
    <dgm:cxn modelId="{FB473BDD-4F75-784C-A3D9-C936E5D06BA4}" type="presParOf" srcId="{006C5AD1-0918-ED4F-B829-3685E14DD1CE}" destId="{F4724167-348B-C649-8372-14553E08D1A2}" srcOrd="0" destOrd="0" presId="urn:microsoft.com/office/officeart/2005/8/layout/orgChart1"/>
    <dgm:cxn modelId="{4143FFFD-0774-8840-9412-38A631F082AC}" type="presParOf" srcId="{006C5AD1-0918-ED4F-B829-3685E14DD1CE}" destId="{048A17C3-5180-654B-866A-EAC24CC3AD8C}" srcOrd="1" destOrd="0" presId="urn:microsoft.com/office/officeart/2005/8/layout/orgChart1"/>
    <dgm:cxn modelId="{3CFCA2A1-8052-4648-97F6-A9A20AEF965B}" type="presParOf" srcId="{F3CA442C-57B0-AF4F-828C-2A0AC12F2E22}" destId="{67D44037-5248-B649-8F96-2F45C68489E2}" srcOrd="1" destOrd="0" presId="urn:microsoft.com/office/officeart/2005/8/layout/orgChart1"/>
    <dgm:cxn modelId="{50E9D548-BC89-1245-A290-D8980F85A9B3}" type="presParOf" srcId="{F3CA442C-57B0-AF4F-828C-2A0AC12F2E22}" destId="{B3DC86D5-6357-7B42-9B0C-F33505F90F8C}" srcOrd="2" destOrd="0" presId="urn:microsoft.com/office/officeart/2005/8/layout/orgChart1"/>
    <dgm:cxn modelId="{F390F3A1-8D9E-1240-86DF-9D4112750833}" type="presParOf" srcId="{E413C27D-952E-FB43-91C2-9651C62C4782}" destId="{FE7BEFE4-18C3-9E42-9AE4-A149F2D7DDA9}" srcOrd="2" destOrd="0" presId="urn:microsoft.com/office/officeart/2005/8/layout/orgChart1"/>
    <dgm:cxn modelId="{8588B2E3-B100-3E49-AF93-3B09F9910608}" type="presParOf" srcId="{FE7BEFE4-18C3-9E42-9AE4-A149F2D7DDA9}" destId="{02A31C34-25BA-E74F-9541-0F3EA9A7D809}" srcOrd="0" destOrd="0" presId="urn:microsoft.com/office/officeart/2005/8/layout/orgChart1"/>
    <dgm:cxn modelId="{65D734EE-BFB2-AB45-8165-92EC6AED76E6}" type="presParOf" srcId="{FE7BEFE4-18C3-9E42-9AE4-A149F2D7DDA9}" destId="{651B03D9-0E5A-BA4F-869F-B37E6191A9A9}" srcOrd="1" destOrd="0" presId="urn:microsoft.com/office/officeart/2005/8/layout/orgChart1"/>
    <dgm:cxn modelId="{DCB99D0A-E606-E147-9FC2-A1C3305DC94E}" type="presParOf" srcId="{651B03D9-0E5A-BA4F-869F-B37E6191A9A9}" destId="{BAD1EF68-2163-A84C-B983-D998E4618301}" srcOrd="0" destOrd="0" presId="urn:microsoft.com/office/officeart/2005/8/layout/orgChart1"/>
    <dgm:cxn modelId="{2C41B78D-442C-4C40-BF9E-758135181D5A}" type="presParOf" srcId="{BAD1EF68-2163-A84C-B983-D998E4618301}" destId="{69A25FC7-DD97-F841-8DE3-45647C485449}" srcOrd="0" destOrd="0" presId="urn:microsoft.com/office/officeart/2005/8/layout/orgChart1"/>
    <dgm:cxn modelId="{3EA50313-8277-DC46-909F-C4E2BDB5FC36}" type="presParOf" srcId="{BAD1EF68-2163-A84C-B983-D998E4618301}" destId="{CE1A4C14-42DC-234F-8290-CC07C08643F5}" srcOrd="1" destOrd="0" presId="urn:microsoft.com/office/officeart/2005/8/layout/orgChart1"/>
    <dgm:cxn modelId="{C6DD38CE-08F0-5741-8E91-435B7F17B5D5}" type="presParOf" srcId="{651B03D9-0E5A-BA4F-869F-B37E6191A9A9}" destId="{58D7D18F-91FF-F941-B03C-18F50AB43842}" srcOrd="1" destOrd="0" presId="urn:microsoft.com/office/officeart/2005/8/layout/orgChart1"/>
    <dgm:cxn modelId="{C5468346-EE9B-D940-96E5-1950C63B455E}" type="presParOf" srcId="{651B03D9-0E5A-BA4F-869F-B37E6191A9A9}" destId="{95CF9A0C-4BBD-5B4C-ADA9-0B4E30EFC9A4}" srcOrd="2" destOrd="0" presId="urn:microsoft.com/office/officeart/2005/8/layout/orgChart1"/>
    <dgm:cxn modelId="{810D5222-D493-C543-A196-67A32F81E79E}" type="presParOf" srcId="{FE7BEFE4-18C3-9E42-9AE4-A149F2D7DDA9}" destId="{9E3284B7-E2BF-D841-A2BB-F1B457BF4E38}" srcOrd="2" destOrd="0" presId="urn:microsoft.com/office/officeart/2005/8/layout/orgChart1"/>
    <dgm:cxn modelId="{6D04FEB2-4F26-0346-B589-53A400322AEC}" type="presParOf" srcId="{FE7BEFE4-18C3-9E42-9AE4-A149F2D7DDA9}" destId="{7BC5FA3F-6FB6-8A42-9FD0-1E8FF9CD2700}" srcOrd="3" destOrd="0" presId="urn:microsoft.com/office/officeart/2005/8/layout/orgChart1"/>
    <dgm:cxn modelId="{6E5093EF-D6E2-3044-9A71-9CC4AD282BEC}" type="presParOf" srcId="{7BC5FA3F-6FB6-8A42-9FD0-1E8FF9CD2700}" destId="{23029060-1BA0-CA48-9CDF-C1EF58D4175C}" srcOrd="0" destOrd="0" presId="urn:microsoft.com/office/officeart/2005/8/layout/orgChart1"/>
    <dgm:cxn modelId="{299A911A-D985-AE45-8E7B-9326BC507149}" type="presParOf" srcId="{23029060-1BA0-CA48-9CDF-C1EF58D4175C}" destId="{3F04B254-02D5-1249-A3D1-4CC6C4873BDC}" srcOrd="0" destOrd="0" presId="urn:microsoft.com/office/officeart/2005/8/layout/orgChart1"/>
    <dgm:cxn modelId="{05CC5FED-FFBC-DB4E-8276-6DA2F7EDD84B}" type="presParOf" srcId="{23029060-1BA0-CA48-9CDF-C1EF58D4175C}" destId="{62218F33-1C73-2F41-99EE-A35A8233A501}" srcOrd="1" destOrd="0" presId="urn:microsoft.com/office/officeart/2005/8/layout/orgChart1"/>
    <dgm:cxn modelId="{911C32A0-C9BB-464F-BC1A-FDFFF22E0BA5}" type="presParOf" srcId="{7BC5FA3F-6FB6-8A42-9FD0-1E8FF9CD2700}" destId="{261DA50F-405C-094F-A20C-5615BD5D675B}" srcOrd="1" destOrd="0" presId="urn:microsoft.com/office/officeart/2005/8/layout/orgChart1"/>
    <dgm:cxn modelId="{9C4C4B05-82FE-0F45-AA46-2BC1DF913D78}" type="presParOf" srcId="{7BC5FA3F-6FB6-8A42-9FD0-1E8FF9CD2700}" destId="{C3BAF18A-A243-7545-B106-4F5BDB356A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284B7-E2BF-D841-A2BB-F1B457BF4E38}">
      <dsp:nvSpPr>
        <dsp:cNvPr id="0" name=""/>
        <dsp:cNvSpPr/>
      </dsp:nvSpPr>
      <dsp:spPr>
        <a:xfrm>
          <a:off x="4295345" y="740130"/>
          <a:ext cx="183182" cy="756235"/>
        </a:xfrm>
        <a:custGeom>
          <a:avLst/>
          <a:gdLst/>
          <a:ahLst/>
          <a:cxnLst/>
          <a:rect l="0" t="0" r="0" b="0"/>
          <a:pathLst>
            <a:path>
              <a:moveTo>
                <a:pt x="0" y="0"/>
              </a:moveTo>
              <a:lnTo>
                <a:pt x="0" y="756235"/>
              </a:lnTo>
              <a:lnTo>
                <a:pt x="183182" y="75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31C34-25BA-E74F-9541-0F3EA9A7D809}">
      <dsp:nvSpPr>
        <dsp:cNvPr id="0" name=""/>
        <dsp:cNvSpPr/>
      </dsp:nvSpPr>
      <dsp:spPr>
        <a:xfrm>
          <a:off x="4167672" y="740130"/>
          <a:ext cx="127672" cy="756235"/>
        </a:xfrm>
        <a:custGeom>
          <a:avLst/>
          <a:gdLst/>
          <a:ahLst/>
          <a:cxnLst/>
          <a:rect l="0" t="0" r="0" b="0"/>
          <a:pathLst>
            <a:path>
              <a:moveTo>
                <a:pt x="127672" y="0"/>
              </a:moveTo>
              <a:lnTo>
                <a:pt x="127672" y="756235"/>
              </a:lnTo>
              <a:lnTo>
                <a:pt x="0" y="75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C3AC1-E803-9747-A141-8A95E34A42B7}">
      <dsp:nvSpPr>
        <dsp:cNvPr id="0" name=""/>
        <dsp:cNvSpPr/>
      </dsp:nvSpPr>
      <dsp:spPr>
        <a:xfrm>
          <a:off x="4295345" y="740130"/>
          <a:ext cx="3609985" cy="1437155"/>
        </a:xfrm>
        <a:custGeom>
          <a:avLst/>
          <a:gdLst/>
          <a:ahLst/>
          <a:cxnLst/>
          <a:rect l="0" t="0" r="0" b="0"/>
          <a:pathLst>
            <a:path>
              <a:moveTo>
                <a:pt x="0" y="0"/>
              </a:moveTo>
              <a:lnTo>
                <a:pt x="0" y="1281728"/>
              </a:lnTo>
              <a:lnTo>
                <a:pt x="3609985" y="1281728"/>
              </a:lnTo>
              <a:lnTo>
                <a:pt x="3609985" y="1437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2AC6D-C38B-BF49-9617-84654096D0D7}">
      <dsp:nvSpPr>
        <dsp:cNvPr id="0" name=""/>
        <dsp:cNvSpPr/>
      </dsp:nvSpPr>
      <dsp:spPr>
        <a:xfrm>
          <a:off x="4295345" y="740130"/>
          <a:ext cx="1818870" cy="1437155"/>
        </a:xfrm>
        <a:custGeom>
          <a:avLst/>
          <a:gdLst/>
          <a:ahLst/>
          <a:cxnLst/>
          <a:rect l="0" t="0" r="0" b="0"/>
          <a:pathLst>
            <a:path>
              <a:moveTo>
                <a:pt x="0" y="0"/>
              </a:moveTo>
              <a:lnTo>
                <a:pt x="0" y="1281728"/>
              </a:lnTo>
              <a:lnTo>
                <a:pt x="1818870" y="1281728"/>
              </a:lnTo>
              <a:lnTo>
                <a:pt x="1818870" y="1437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227B6-90AD-074E-94B3-C5A2B03D9822}">
      <dsp:nvSpPr>
        <dsp:cNvPr id="0" name=""/>
        <dsp:cNvSpPr/>
      </dsp:nvSpPr>
      <dsp:spPr>
        <a:xfrm>
          <a:off x="4249625" y="740130"/>
          <a:ext cx="91440" cy="1437155"/>
        </a:xfrm>
        <a:custGeom>
          <a:avLst/>
          <a:gdLst/>
          <a:ahLst/>
          <a:cxnLst/>
          <a:rect l="0" t="0" r="0" b="0"/>
          <a:pathLst>
            <a:path>
              <a:moveTo>
                <a:pt x="45720" y="0"/>
              </a:moveTo>
              <a:lnTo>
                <a:pt x="45720" y="1281728"/>
              </a:lnTo>
              <a:lnTo>
                <a:pt x="73474" y="1281728"/>
              </a:lnTo>
              <a:lnTo>
                <a:pt x="73474" y="1437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09CA3-2917-694A-ACA7-B42B0E08CD4B}">
      <dsp:nvSpPr>
        <dsp:cNvPr id="0" name=""/>
        <dsp:cNvSpPr/>
      </dsp:nvSpPr>
      <dsp:spPr>
        <a:xfrm>
          <a:off x="2531984" y="740130"/>
          <a:ext cx="1763360" cy="1437155"/>
        </a:xfrm>
        <a:custGeom>
          <a:avLst/>
          <a:gdLst/>
          <a:ahLst/>
          <a:cxnLst/>
          <a:rect l="0" t="0" r="0" b="0"/>
          <a:pathLst>
            <a:path>
              <a:moveTo>
                <a:pt x="1763360" y="0"/>
              </a:moveTo>
              <a:lnTo>
                <a:pt x="1763360" y="1281728"/>
              </a:lnTo>
              <a:lnTo>
                <a:pt x="0" y="1281728"/>
              </a:lnTo>
              <a:lnTo>
                <a:pt x="0" y="1437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1D3FA-6598-5041-8739-B62A6888C75B}">
      <dsp:nvSpPr>
        <dsp:cNvPr id="0" name=""/>
        <dsp:cNvSpPr/>
      </dsp:nvSpPr>
      <dsp:spPr>
        <a:xfrm>
          <a:off x="740869" y="740130"/>
          <a:ext cx="3554475" cy="1437155"/>
        </a:xfrm>
        <a:custGeom>
          <a:avLst/>
          <a:gdLst/>
          <a:ahLst/>
          <a:cxnLst/>
          <a:rect l="0" t="0" r="0" b="0"/>
          <a:pathLst>
            <a:path>
              <a:moveTo>
                <a:pt x="3554475" y="0"/>
              </a:moveTo>
              <a:lnTo>
                <a:pt x="3554475" y="1281728"/>
              </a:lnTo>
              <a:lnTo>
                <a:pt x="0" y="1281728"/>
              </a:lnTo>
              <a:lnTo>
                <a:pt x="0" y="1437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6C93E-EB23-DA4A-BB75-1E142A5EB5C3}">
      <dsp:nvSpPr>
        <dsp:cNvPr id="0" name=""/>
        <dsp:cNvSpPr/>
      </dsp:nvSpPr>
      <dsp:spPr>
        <a:xfrm>
          <a:off x="1791854" y="0"/>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a:cs typeface="Arial"/>
            </a:rPr>
            <a:t>John Birchmore</a:t>
          </a:r>
        </a:p>
        <a:p>
          <a:pPr lvl="0" algn="ctr" defTabSz="400050">
            <a:lnSpc>
              <a:spcPct val="90000"/>
            </a:lnSpc>
            <a:spcBef>
              <a:spcPct val="0"/>
            </a:spcBef>
            <a:spcAft>
              <a:spcPct val="35000"/>
            </a:spcAft>
          </a:pPr>
          <a:r>
            <a:rPr lang="en-US" sz="900" b="1" kern="1200" dirty="0" smtClean="0">
              <a:latin typeface="Arial"/>
              <a:cs typeface="Arial"/>
            </a:rPr>
            <a:t>Managing Director,  SHREWS Ltd</a:t>
          </a:r>
        </a:p>
        <a:p>
          <a:pPr lvl="0" algn="ctr" defTabSz="400050">
            <a:lnSpc>
              <a:spcPct val="90000"/>
            </a:lnSpc>
            <a:spcBef>
              <a:spcPct val="0"/>
            </a:spcBef>
            <a:spcAft>
              <a:spcPct val="35000"/>
            </a:spcAft>
          </a:pPr>
          <a:r>
            <a:rPr lang="en-US" sz="900" kern="1200" dirty="0" smtClean="0">
              <a:latin typeface="Arial"/>
              <a:cs typeface="Arial"/>
            </a:rPr>
            <a:t>Renewable Energy Specialist</a:t>
          </a:r>
          <a:endParaRPr lang="en-US" sz="900" kern="1200" dirty="0">
            <a:latin typeface="Arial"/>
            <a:cs typeface="Arial"/>
          </a:endParaRPr>
        </a:p>
      </dsp:txBody>
      <dsp:txXfrm>
        <a:off x="1791854" y="0"/>
        <a:ext cx="1480260" cy="740130"/>
      </dsp:txXfrm>
    </dsp:sp>
    <dsp:sp modelId="{EE44F0BB-3005-1A42-B56A-EEED359398DB}">
      <dsp:nvSpPr>
        <dsp:cNvPr id="0" name=""/>
        <dsp:cNvSpPr/>
      </dsp:nvSpPr>
      <dsp:spPr>
        <a:xfrm>
          <a:off x="3555214" y="0"/>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latin typeface="Arial"/>
              <a:cs typeface="Arial"/>
            </a:rPr>
            <a:t>Ed </a:t>
          </a:r>
          <a:r>
            <a:rPr lang="en-US" sz="900" b="1" kern="1200" dirty="0" smtClean="0">
              <a:latin typeface="Arial"/>
              <a:cs typeface="Arial"/>
            </a:rPr>
            <a:t>Kalvins, P. Eng </a:t>
          </a:r>
          <a:endParaRPr lang="en-US" sz="900" b="1" kern="1200" dirty="0">
            <a:latin typeface="Arial"/>
            <a:cs typeface="Arial"/>
          </a:endParaRPr>
        </a:p>
        <a:p>
          <a:pPr lvl="0" algn="ctr" defTabSz="400050">
            <a:lnSpc>
              <a:spcPct val="90000"/>
            </a:lnSpc>
            <a:spcBef>
              <a:spcPct val="0"/>
            </a:spcBef>
            <a:spcAft>
              <a:spcPct val="35000"/>
            </a:spcAft>
          </a:pPr>
          <a:r>
            <a:rPr lang="en-US" sz="900" b="1" kern="1200" dirty="0">
              <a:latin typeface="Arial"/>
              <a:cs typeface="Arial"/>
            </a:rPr>
            <a:t>President &amp; CEO</a:t>
          </a:r>
        </a:p>
      </dsp:txBody>
      <dsp:txXfrm>
        <a:off x="3555214" y="0"/>
        <a:ext cx="1480260" cy="740130"/>
      </dsp:txXfrm>
    </dsp:sp>
    <dsp:sp modelId="{75356DDC-C423-4749-9861-AF7918C77C61}">
      <dsp:nvSpPr>
        <dsp:cNvPr id="0" name=""/>
        <dsp:cNvSpPr/>
      </dsp:nvSpPr>
      <dsp:spPr>
        <a:xfrm>
          <a:off x="738" y="2177285"/>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latin typeface="Arial"/>
              <a:cs typeface="Arial"/>
            </a:rPr>
            <a:t>Rai Martinsons </a:t>
          </a:r>
        </a:p>
        <a:p>
          <a:pPr lvl="0" algn="ctr" defTabSz="400050">
            <a:lnSpc>
              <a:spcPct val="90000"/>
            </a:lnSpc>
            <a:spcBef>
              <a:spcPct val="0"/>
            </a:spcBef>
            <a:spcAft>
              <a:spcPct val="35000"/>
            </a:spcAft>
          </a:pPr>
          <a:r>
            <a:rPr lang="en-US" sz="900" b="1" kern="1200" dirty="0" smtClean="0">
              <a:latin typeface="Arial"/>
              <a:cs typeface="Arial"/>
            </a:rPr>
            <a:t>Project Coordinator</a:t>
          </a:r>
        </a:p>
        <a:p>
          <a:pPr lvl="0" algn="ctr" defTabSz="400050">
            <a:lnSpc>
              <a:spcPct val="90000"/>
            </a:lnSpc>
            <a:spcBef>
              <a:spcPct val="0"/>
            </a:spcBef>
            <a:spcAft>
              <a:spcPct val="35000"/>
            </a:spcAft>
          </a:pPr>
          <a:r>
            <a:rPr lang="en-US" sz="900" b="1" kern="1200" dirty="0" smtClean="0">
              <a:solidFill>
                <a:srgbClr val="0000FF"/>
              </a:solidFill>
              <a:latin typeface="Arial"/>
              <a:cs typeface="Arial"/>
            </a:rPr>
            <a:t>Canada</a:t>
          </a:r>
          <a:endParaRPr lang="en-US" sz="900" b="1" kern="1200" dirty="0">
            <a:solidFill>
              <a:srgbClr val="0000FF"/>
            </a:solidFill>
            <a:latin typeface="Arial"/>
            <a:cs typeface="Arial"/>
          </a:endParaRPr>
        </a:p>
      </dsp:txBody>
      <dsp:txXfrm>
        <a:off x="738" y="2177285"/>
        <a:ext cx="1480260" cy="740130"/>
      </dsp:txXfrm>
    </dsp:sp>
    <dsp:sp modelId="{403C3E43-AAB1-7B44-9C42-1E127FE6C0F7}">
      <dsp:nvSpPr>
        <dsp:cNvPr id="0" name=""/>
        <dsp:cNvSpPr/>
      </dsp:nvSpPr>
      <dsp:spPr>
        <a:xfrm>
          <a:off x="1791854" y="2177285"/>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latin typeface="Arial"/>
              <a:cs typeface="Arial"/>
            </a:rPr>
            <a:t>Andris Pumpurs</a:t>
          </a:r>
        </a:p>
        <a:p>
          <a:pPr lvl="0" algn="ctr" defTabSz="400050">
            <a:lnSpc>
              <a:spcPct val="90000"/>
            </a:lnSpc>
            <a:spcBef>
              <a:spcPct val="0"/>
            </a:spcBef>
            <a:spcAft>
              <a:spcPct val="35000"/>
            </a:spcAft>
          </a:pPr>
          <a:r>
            <a:rPr lang="en-US" sz="900" b="1" kern="1200" dirty="0" smtClean="0">
              <a:latin typeface="Arial"/>
              <a:cs typeface="Arial"/>
            </a:rPr>
            <a:t>Environmental </a:t>
          </a:r>
          <a:r>
            <a:rPr lang="en-US" sz="900" b="1" kern="1200" dirty="0">
              <a:latin typeface="Arial"/>
              <a:cs typeface="Arial"/>
            </a:rPr>
            <a:t>Specialist</a:t>
          </a:r>
        </a:p>
        <a:p>
          <a:pPr lvl="0" algn="ctr" defTabSz="400050">
            <a:lnSpc>
              <a:spcPct val="90000"/>
            </a:lnSpc>
            <a:spcBef>
              <a:spcPct val="0"/>
            </a:spcBef>
            <a:spcAft>
              <a:spcPct val="35000"/>
            </a:spcAft>
          </a:pPr>
          <a:r>
            <a:rPr lang="en-US" sz="900" b="1" kern="1200" dirty="0">
              <a:solidFill>
                <a:srgbClr val="FF0000"/>
              </a:solidFill>
              <a:latin typeface="Arial"/>
              <a:cs typeface="Arial"/>
            </a:rPr>
            <a:t>Latvia</a:t>
          </a:r>
        </a:p>
      </dsp:txBody>
      <dsp:txXfrm>
        <a:off x="1791854" y="2177285"/>
        <a:ext cx="1480260" cy="740130"/>
      </dsp:txXfrm>
    </dsp:sp>
    <dsp:sp modelId="{34A54696-5AC0-C84E-83F0-AF1E113C2383}">
      <dsp:nvSpPr>
        <dsp:cNvPr id="0" name=""/>
        <dsp:cNvSpPr/>
      </dsp:nvSpPr>
      <dsp:spPr>
        <a:xfrm>
          <a:off x="3582969" y="2177285"/>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a:cs typeface="Arial"/>
            </a:rPr>
            <a:t>Alvis Līdums </a:t>
          </a:r>
        </a:p>
        <a:p>
          <a:pPr lvl="0" algn="ctr" defTabSz="400050">
            <a:lnSpc>
              <a:spcPct val="90000"/>
            </a:lnSpc>
            <a:spcBef>
              <a:spcPct val="0"/>
            </a:spcBef>
            <a:spcAft>
              <a:spcPct val="35000"/>
            </a:spcAft>
          </a:pPr>
          <a:r>
            <a:rPr lang="en-US" sz="900" b="1" kern="1200" dirty="0" smtClean="0">
              <a:latin typeface="Arial"/>
              <a:cs typeface="Arial"/>
            </a:rPr>
            <a:t>Project Manager</a:t>
          </a:r>
        </a:p>
        <a:p>
          <a:pPr lvl="0" algn="ctr" defTabSz="400050">
            <a:lnSpc>
              <a:spcPct val="90000"/>
            </a:lnSpc>
            <a:spcBef>
              <a:spcPct val="0"/>
            </a:spcBef>
            <a:spcAft>
              <a:spcPct val="35000"/>
            </a:spcAft>
          </a:pPr>
          <a:r>
            <a:rPr lang="en-US" sz="900" b="1" kern="1200" dirty="0" smtClean="0">
              <a:solidFill>
                <a:srgbClr val="FF0000"/>
              </a:solidFill>
              <a:latin typeface="Arial"/>
              <a:cs typeface="Arial"/>
            </a:rPr>
            <a:t>Latvia</a:t>
          </a:r>
          <a:endParaRPr lang="en-US" sz="900" b="1" kern="1200" dirty="0">
            <a:solidFill>
              <a:srgbClr val="FF0000"/>
            </a:solidFill>
            <a:latin typeface="Arial"/>
            <a:cs typeface="Arial"/>
          </a:endParaRPr>
        </a:p>
      </dsp:txBody>
      <dsp:txXfrm>
        <a:off x="3582969" y="2177285"/>
        <a:ext cx="1480260" cy="740130"/>
      </dsp:txXfrm>
    </dsp:sp>
    <dsp:sp modelId="{C6CAF9D6-DC81-3940-8B5E-C5378D5FF213}">
      <dsp:nvSpPr>
        <dsp:cNvPr id="0" name=""/>
        <dsp:cNvSpPr/>
      </dsp:nvSpPr>
      <dsp:spPr>
        <a:xfrm>
          <a:off x="5374085" y="2177285"/>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a:cs typeface="Arial"/>
            </a:rPr>
            <a:t>Anita Boldāne </a:t>
          </a:r>
        </a:p>
        <a:p>
          <a:pPr lvl="0" algn="ctr" defTabSz="400050">
            <a:lnSpc>
              <a:spcPct val="90000"/>
            </a:lnSpc>
            <a:spcBef>
              <a:spcPct val="0"/>
            </a:spcBef>
            <a:spcAft>
              <a:spcPct val="35000"/>
            </a:spcAft>
          </a:pPr>
          <a:r>
            <a:rPr lang="en-US" sz="900" b="1" kern="1200" dirty="0" smtClean="0">
              <a:latin typeface="Arial"/>
              <a:cs typeface="Arial"/>
            </a:rPr>
            <a:t>Project Coordinator</a:t>
          </a:r>
        </a:p>
        <a:p>
          <a:pPr lvl="0" algn="ctr" defTabSz="400050">
            <a:lnSpc>
              <a:spcPct val="90000"/>
            </a:lnSpc>
            <a:spcBef>
              <a:spcPct val="0"/>
            </a:spcBef>
            <a:spcAft>
              <a:spcPct val="35000"/>
            </a:spcAft>
          </a:pPr>
          <a:r>
            <a:rPr lang="en-US" sz="900" b="1" kern="1200" dirty="0" smtClean="0">
              <a:solidFill>
                <a:srgbClr val="FF0000"/>
              </a:solidFill>
              <a:latin typeface="Arial"/>
              <a:cs typeface="Arial"/>
            </a:rPr>
            <a:t> Latvia</a:t>
          </a:r>
          <a:endParaRPr lang="en-US" sz="900" b="1" kern="1200" dirty="0">
            <a:solidFill>
              <a:srgbClr val="FF0000"/>
            </a:solidFill>
            <a:latin typeface="Arial"/>
            <a:cs typeface="Arial"/>
          </a:endParaRPr>
        </a:p>
      </dsp:txBody>
      <dsp:txXfrm>
        <a:off x="5374085" y="2177285"/>
        <a:ext cx="1480260" cy="740130"/>
      </dsp:txXfrm>
    </dsp:sp>
    <dsp:sp modelId="{F4724167-348B-C649-8372-14553E08D1A2}">
      <dsp:nvSpPr>
        <dsp:cNvPr id="0" name=""/>
        <dsp:cNvSpPr/>
      </dsp:nvSpPr>
      <dsp:spPr>
        <a:xfrm>
          <a:off x="7165200" y="2177285"/>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a:cs typeface="Arial"/>
            </a:rPr>
            <a:t>Arnis Markitants </a:t>
          </a:r>
        </a:p>
        <a:p>
          <a:pPr lvl="0" algn="ctr" defTabSz="488950">
            <a:lnSpc>
              <a:spcPct val="90000"/>
            </a:lnSpc>
            <a:spcBef>
              <a:spcPct val="0"/>
            </a:spcBef>
            <a:spcAft>
              <a:spcPct val="35000"/>
            </a:spcAft>
          </a:pPr>
          <a:r>
            <a:rPr lang="en-US" sz="1100" b="1" kern="1200" dirty="0" smtClean="0">
              <a:latin typeface="Arial"/>
              <a:cs typeface="Arial"/>
            </a:rPr>
            <a:t>Business Development</a:t>
          </a:r>
        </a:p>
        <a:p>
          <a:pPr lvl="0" algn="ctr" defTabSz="488950">
            <a:lnSpc>
              <a:spcPct val="90000"/>
            </a:lnSpc>
            <a:spcBef>
              <a:spcPct val="0"/>
            </a:spcBef>
            <a:spcAft>
              <a:spcPct val="35000"/>
            </a:spcAft>
          </a:pPr>
          <a:r>
            <a:rPr lang="en-US" sz="1100" b="1" kern="1200" dirty="0" smtClean="0">
              <a:solidFill>
                <a:srgbClr val="0000FF"/>
              </a:solidFill>
              <a:latin typeface="Arial"/>
              <a:cs typeface="Arial"/>
            </a:rPr>
            <a:t>Canada</a:t>
          </a:r>
          <a:endParaRPr lang="en-US" sz="1100" kern="1200" dirty="0"/>
        </a:p>
      </dsp:txBody>
      <dsp:txXfrm>
        <a:off x="7165200" y="2177285"/>
        <a:ext cx="1480260" cy="740130"/>
      </dsp:txXfrm>
    </dsp:sp>
    <dsp:sp modelId="{69A25FC7-DD97-F841-8DE3-45647C485449}">
      <dsp:nvSpPr>
        <dsp:cNvPr id="0" name=""/>
        <dsp:cNvSpPr/>
      </dsp:nvSpPr>
      <dsp:spPr>
        <a:xfrm>
          <a:off x="2687411" y="1126300"/>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a:cs typeface="Arial"/>
            </a:rPr>
            <a:t>Inguna Gustava</a:t>
          </a:r>
        </a:p>
        <a:p>
          <a:pPr lvl="0" algn="ctr" defTabSz="400050">
            <a:lnSpc>
              <a:spcPct val="90000"/>
            </a:lnSpc>
            <a:spcBef>
              <a:spcPct val="0"/>
            </a:spcBef>
            <a:spcAft>
              <a:spcPct val="35000"/>
            </a:spcAft>
          </a:pPr>
          <a:r>
            <a:rPr lang="en-US" sz="900" b="1" kern="1200" dirty="0" smtClean="0">
              <a:latin typeface="Arial"/>
              <a:cs typeface="Arial"/>
            </a:rPr>
            <a:t>Business Development</a:t>
          </a:r>
        </a:p>
        <a:p>
          <a:pPr lvl="0" algn="ctr" defTabSz="400050">
            <a:lnSpc>
              <a:spcPct val="90000"/>
            </a:lnSpc>
            <a:spcBef>
              <a:spcPct val="0"/>
            </a:spcBef>
            <a:spcAft>
              <a:spcPct val="35000"/>
            </a:spcAft>
          </a:pPr>
          <a:r>
            <a:rPr lang="en-US" sz="900" b="1" kern="1200" dirty="0" smtClean="0">
              <a:solidFill>
                <a:srgbClr val="FF0000"/>
              </a:solidFill>
              <a:latin typeface="Arial"/>
              <a:cs typeface="Arial"/>
            </a:rPr>
            <a:t>Latvia</a:t>
          </a:r>
          <a:endParaRPr lang="en-US" sz="900" kern="1200" dirty="0">
            <a:solidFill>
              <a:srgbClr val="FF0000"/>
            </a:solidFill>
            <a:latin typeface="Arial"/>
            <a:cs typeface="Arial"/>
          </a:endParaRPr>
        </a:p>
      </dsp:txBody>
      <dsp:txXfrm>
        <a:off x="2687411" y="1126300"/>
        <a:ext cx="1480260" cy="740130"/>
      </dsp:txXfrm>
    </dsp:sp>
    <dsp:sp modelId="{3F04B254-02D5-1249-A3D1-4CC6C4873BDC}">
      <dsp:nvSpPr>
        <dsp:cNvPr id="0" name=""/>
        <dsp:cNvSpPr/>
      </dsp:nvSpPr>
      <dsp:spPr>
        <a:xfrm>
          <a:off x="4478527" y="1126300"/>
          <a:ext cx="1480260" cy="740130"/>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a:cs typeface="Arial"/>
            </a:rPr>
            <a:t>Indra Sproģe-Kalviņa</a:t>
          </a:r>
        </a:p>
        <a:p>
          <a:pPr lvl="0" algn="ctr" defTabSz="400050">
            <a:lnSpc>
              <a:spcPct val="90000"/>
            </a:lnSpc>
            <a:spcBef>
              <a:spcPct val="0"/>
            </a:spcBef>
            <a:spcAft>
              <a:spcPct val="35000"/>
            </a:spcAft>
          </a:pPr>
          <a:r>
            <a:rPr lang="en-US" sz="900" b="1" kern="1200" dirty="0" smtClean="0">
              <a:latin typeface="Arial"/>
              <a:cs typeface="Arial"/>
            </a:rPr>
            <a:t> Administration </a:t>
          </a:r>
        </a:p>
        <a:p>
          <a:pPr lvl="0" algn="ctr" defTabSz="400050">
            <a:lnSpc>
              <a:spcPct val="90000"/>
            </a:lnSpc>
            <a:spcBef>
              <a:spcPct val="0"/>
            </a:spcBef>
            <a:spcAft>
              <a:spcPct val="35000"/>
            </a:spcAft>
          </a:pPr>
          <a:r>
            <a:rPr lang="en-US" sz="900" b="1" kern="1200" dirty="0" smtClean="0">
              <a:solidFill>
                <a:srgbClr val="FF0000"/>
              </a:solidFill>
              <a:latin typeface="Arial"/>
              <a:cs typeface="Arial"/>
            </a:rPr>
            <a:t>Latvia</a:t>
          </a:r>
          <a:endParaRPr lang="en-US" sz="900" b="1" kern="1200" dirty="0">
            <a:solidFill>
              <a:srgbClr val="FF0000"/>
            </a:solidFill>
            <a:latin typeface="Arial"/>
            <a:cs typeface="Arial"/>
          </a:endParaRPr>
        </a:p>
      </dsp:txBody>
      <dsp:txXfrm>
        <a:off x="4478527" y="1126300"/>
        <a:ext cx="1480260" cy="7401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70C8F1-2493-4ED1-9993-EA932A2E76B8}" type="datetimeFigureOut">
              <a:rPr lang="en-US"/>
              <a:pPr>
                <a:defRPr/>
              </a:pPr>
              <a:t>27/08/15</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087E127-266F-4641-85BA-2782860D0985}" type="slidenum">
              <a:rPr lang="en-US"/>
              <a:pPr>
                <a:defRPr/>
              </a:pPr>
              <a:t>‹#›</a:t>
            </a:fld>
            <a:endParaRPr lang="en-US" dirty="0"/>
          </a:p>
        </p:txBody>
      </p:sp>
    </p:spTree>
    <p:extLst>
      <p:ext uri="{BB962C8B-B14F-4D97-AF65-F5344CB8AC3E}">
        <p14:creationId xmlns:p14="http://schemas.microsoft.com/office/powerpoint/2010/main" val="963698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B9E66F0-3F4A-44D2-9E21-18185BFCCB54}" type="datetimeFigureOut">
              <a:rPr lang="en-US"/>
              <a:pPr>
                <a:defRPr/>
              </a:pPr>
              <a:t>27/08/15</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4C52145-28F8-4D88-B110-D126C709D8B7}" type="slidenum">
              <a:rPr lang="en-US"/>
              <a:pPr>
                <a:defRPr/>
              </a:pPr>
              <a:t>‹#›</a:t>
            </a:fld>
            <a:endParaRPr lang="en-US" dirty="0"/>
          </a:p>
        </p:txBody>
      </p:sp>
    </p:spTree>
    <p:extLst>
      <p:ext uri="{BB962C8B-B14F-4D97-AF65-F5344CB8AC3E}">
        <p14:creationId xmlns:p14="http://schemas.microsoft.com/office/powerpoint/2010/main" val="29441659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C52145-28F8-4D88-B110-D126C709D8B7}" type="slidenum">
              <a:rPr lang="en-US" smtClean="0"/>
              <a:pPr>
                <a:defRPr/>
              </a:pPr>
              <a:t>34</a:t>
            </a:fld>
            <a:endParaRPr lang="en-US" dirty="0"/>
          </a:p>
        </p:txBody>
      </p:sp>
    </p:spTree>
    <p:extLst>
      <p:ext uri="{BB962C8B-B14F-4D97-AF65-F5344CB8AC3E}">
        <p14:creationId xmlns:p14="http://schemas.microsoft.com/office/powerpoint/2010/main" val="50922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8D1D5D-CCD6-4BC9-BB37-E1136B9DFAE7}" type="datetimeFigureOut">
              <a:rPr lang="en-US"/>
              <a:pPr>
                <a:defRPr/>
              </a:pPr>
              <a:t>27/08/15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75AFD3-5B8A-4995-AE1D-101EEE271D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F18F8-E046-4AEB-AACF-32FE111BBD0B}" type="datetimeFigureOut">
              <a:rPr lang="en-US"/>
              <a:pPr>
                <a:defRPr/>
              </a:pPr>
              <a:t>27/08/15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D2AD1-41D4-4942-BA2B-4D06A08BC0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7C6330-50D6-4EA9-BA35-53FC66ED01C7}" type="datetimeFigureOut">
              <a:rPr lang="en-US"/>
              <a:pPr>
                <a:defRPr/>
              </a:pPr>
              <a:t>27/08/15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C05D36-F30C-4A4A-B6B8-B41CED86186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75CE8E-15EC-4628-8CF9-89982CF335E1}" type="datetimeFigureOut">
              <a:rPr lang="en-US"/>
              <a:pPr>
                <a:defRPr/>
              </a:pPr>
              <a:t>27/08/15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E1B330-7AFC-4B82-B29C-0C6B764959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0E5007-907E-4BB0-A139-E7B3D06CA5B6}" type="datetimeFigureOut">
              <a:rPr lang="en-US"/>
              <a:pPr>
                <a:defRPr/>
              </a:pPr>
              <a:t>27/08/15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E0147C-A5CD-4C83-A522-D10CE69B05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11D115-0FFF-4E35-8A78-4CA955BFFA74}" type="datetimeFigureOut">
              <a:rPr lang="en-US"/>
              <a:pPr>
                <a:defRPr/>
              </a:pPr>
              <a:t>27/08/15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E8A251-58DC-4153-8316-B6EDB870D81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B4D4C6-7A07-4051-B7ED-FB1EE470C2C3}" type="datetimeFigureOut">
              <a:rPr lang="en-US"/>
              <a:pPr>
                <a:defRPr/>
              </a:pPr>
              <a:t>27/08/15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DAB103-E46F-4DD3-8A95-F39604AEC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CEB8BD-70AA-440C-8BEB-E0F9B4F1879B}" type="datetimeFigureOut">
              <a:rPr lang="en-US"/>
              <a:pPr>
                <a:defRPr/>
              </a:pPr>
              <a:t>27/08/15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CFCC07-9D91-46A7-8858-ED387D61BE2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43F036-3C8A-4A40-A97F-CC4912315853}" type="datetimeFigureOut">
              <a:rPr lang="en-US"/>
              <a:pPr>
                <a:defRPr/>
              </a:pPr>
              <a:t>27/08/15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A05BF5E-BCB7-4D69-BFFD-5475FFC304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83982F-7D0D-4FDD-A624-142F374C9DB2}" type="datetimeFigureOut">
              <a:rPr lang="en-US"/>
              <a:pPr>
                <a:defRPr/>
              </a:pPr>
              <a:t>27/08/15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3FE08C2-B214-4876-AC1D-E3A60A68EA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2BF399-D26E-4F7F-9E44-5AE986BD132F}" type="datetimeFigureOut">
              <a:rPr lang="en-US"/>
              <a:pPr>
                <a:defRPr/>
              </a:pPr>
              <a:t>27/08/15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62FEE55-DE78-4341-9A49-6982B0C86C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0B05867-BA3A-4749-9B83-0D65BFE93573}" type="datetimeFigureOut">
              <a:rPr lang="en-US"/>
              <a:pPr>
                <a:defRPr/>
              </a:pPr>
              <a:t>27/08/15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7C4FB60-262C-4F71-A616-0812626865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1" r:id="rId2"/>
    <p:sldLayoutId id="2147483750" r:id="rId3"/>
    <p:sldLayoutId id="2147483749" r:id="rId4"/>
    <p:sldLayoutId id="2147483748" r:id="rId5"/>
    <p:sldLayoutId id="2147483747" r:id="rId6"/>
    <p:sldLayoutId id="2147483746" r:id="rId7"/>
    <p:sldLayoutId id="2147483745" r:id="rId8"/>
    <p:sldLayoutId id="2147483744" r:id="rId9"/>
    <p:sldLayoutId id="2147483743" r:id="rId10"/>
    <p:sldLayoutId id="2147483742"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1.gif"/><Relationship Id="rId6"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1.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png"/><Relationship Id="rId13" Type="http://schemas.openxmlformats.org/officeDocument/2006/relationships/image" Target="../media/image45.jpeg"/><Relationship Id="rId14" Type="http://schemas.openxmlformats.org/officeDocument/2006/relationships/image" Target="../media/image46.png"/><Relationship Id="rId15" Type="http://schemas.openxmlformats.org/officeDocument/2006/relationships/image" Target="../media/image47.jpeg"/><Relationship Id="rId16"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hyperlink" Target="http://tpriga.lv/energy-from-waste--biomass-cogeneration" TargetMode="External"/><Relationship Id="rId4" Type="http://schemas.openxmlformats.org/officeDocument/2006/relationships/hyperlink" Target="http://pm-proformance.com/" TargetMode="External"/><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1979613" y="4175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pic>
        <p:nvPicPr>
          <p:cNvPr id="15363" name="Picture 4" descr="TPENERGY-logo.gif"/>
          <p:cNvPicPr>
            <a:picLocks noChangeAspect="1"/>
          </p:cNvPicPr>
          <p:nvPr/>
        </p:nvPicPr>
        <p:blipFill>
          <a:blip r:embed="rId2"/>
          <a:srcRect/>
          <a:stretch>
            <a:fillRect/>
          </a:stretch>
        </p:blipFill>
        <p:spPr bwMode="auto">
          <a:xfrm>
            <a:off x="595313" y="484188"/>
            <a:ext cx="2105025" cy="1450975"/>
          </a:xfrm>
          <a:prstGeom prst="rect">
            <a:avLst/>
          </a:prstGeom>
          <a:noFill/>
          <a:ln w="9525">
            <a:noFill/>
            <a:miter lim="800000"/>
            <a:headEnd/>
            <a:tailEnd/>
          </a:ln>
        </p:spPr>
      </p:pic>
      <p:sp>
        <p:nvSpPr>
          <p:cNvPr id="15364"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TextBox 6"/>
          <p:cNvSpPr txBox="1"/>
          <p:nvPr/>
        </p:nvSpPr>
        <p:spPr>
          <a:xfrm>
            <a:off x="820738" y="1336675"/>
            <a:ext cx="7783512" cy="4232275"/>
          </a:xfrm>
          <a:prstGeom prst="rect">
            <a:avLst/>
          </a:prstGeom>
          <a:noFill/>
        </p:spPr>
        <p:txBody>
          <a:bodyPr>
            <a:spAutoFit/>
          </a:bodyPr>
          <a:lstStyle/>
          <a:p>
            <a:pPr algn="r" fontAlgn="auto">
              <a:spcBef>
                <a:spcPts val="0"/>
              </a:spcBef>
              <a:spcAft>
                <a:spcPts val="0"/>
              </a:spcAft>
              <a:defRPr/>
            </a:pPr>
            <a:r>
              <a:rPr lang="lv-LV" sz="3000" b="1" dirty="0">
                <a:solidFill>
                  <a:schemeClr val="tx2">
                    <a:lumMod val="50000"/>
                  </a:schemeClr>
                </a:solidFill>
                <a:latin typeface="Calibri"/>
                <a:cs typeface="Calibri"/>
              </a:rPr>
              <a:t>			</a:t>
            </a:r>
            <a:r>
              <a:rPr lang="lv-LV" sz="2400" b="1" dirty="0">
                <a:solidFill>
                  <a:schemeClr val="tx2">
                    <a:lumMod val="50000"/>
                  </a:schemeClr>
                </a:solidFill>
                <a:latin typeface="Calibri"/>
                <a:cs typeface="Calibri"/>
              </a:rPr>
              <a:t>in cooperation with              </a:t>
            </a:r>
            <a:r>
              <a:rPr lang="lv-LV" sz="2400" b="1" dirty="0">
                <a:solidFill>
                  <a:schemeClr val="tx2">
                    <a:lumMod val="50000"/>
                  </a:schemeClr>
                </a:solidFill>
                <a:latin typeface="+mn-lt"/>
                <a:cs typeface="Calibri"/>
              </a:rPr>
              <a:t>SHREWS Ltd.</a:t>
            </a:r>
            <a:endParaRPr lang="lv-LV" sz="2400" b="1" dirty="0">
              <a:solidFill>
                <a:schemeClr val="tx2">
                  <a:lumMod val="50000"/>
                </a:schemeClr>
              </a:solidFill>
              <a:latin typeface="Calibri"/>
              <a:cs typeface="Calibri"/>
            </a:endParaRPr>
          </a:p>
          <a:p>
            <a:pPr algn="ctr" fontAlgn="auto">
              <a:spcBef>
                <a:spcPts val="0"/>
              </a:spcBef>
              <a:spcAft>
                <a:spcPts val="0"/>
              </a:spcAft>
              <a:defRPr/>
            </a:pPr>
            <a:endParaRPr lang="lv-LV" sz="2000" b="1" dirty="0">
              <a:solidFill>
                <a:schemeClr val="tx2">
                  <a:lumMod val="50000"/>
                </a:schemeClr>
              </a:solidFill>
              <a:latin typeface="Calibri"/>
              <a:cs typeface="Calibri"/>
            </a:endParaRPr>
          </a:p>
          <a:p>
            <a:pPr algn="ctr" fontAlgn="auto">
              <a:spcBef>
                <a:spcPts val="0"/>
              </a:spcBef>
              <a:spcAft>
                <a:spcPts val="0"/>
              </a:spcAft>
              <a:defRPr/>
            </a:pPr>
            <a:endParaRPr lang="lv-LV" sz="2000" b="1" dirty="0">
              <a:solidFill>
                <a:schemeClr val="tx2">
                  <a:lumMod val="50000"/>
                </a:schemeClr>
              </a:solidFill>
              <a:latin typeface="Calibri"/>
              <a:cs typeface="Calibri"/>
            </a:endParaRPr>
          </a:p>
          <a:p>
            <a:pPr algn="ctr" fontAlgn="auto">
              <a:spcBef>
                <a:spcPts val="0"/>
              </a:spcBef>
              <a:spcAft>
                <a:spcPts val="0"/>
              </a:spcAft>
              <a:defRPr/>
            </a:pPr>
            <a:r>
              <a:rPr lang="lv-LV" sz="3000" b="1" dirty="0">
                <a:solidFill>
                  <a:schemeClr val="tx2">
                    <a:lumMod val="50000"/>
                  </a:schemeClr>
                </a:solidFill>
                <a:latin typeface="Calibri"/>
                <a:cs typeface="Calibri"/>
              </a:rPr>
              <a:t>presents  </a:t>
            </a:r>
            <a:r>
              <a:rPr lang="en-CA" sz="3000" b="1" dirty="0">
                <a:solidFill>
                  <a:schemeClr val="tx2">
                    <a:lumMod val="50000"/>
                  </a:schemeClr>
                </a:solidFill>
                <a:latin typeface="Calibri"/>
                <a:cs typeface="Calibri"/>
              </a:rPr>
              <a:t> </a:t>
            </a:r>
          </a:p>
          <a:p>
            <a:pPr algn="ctr" fontAlgn="auto">
              <a:spcBef>
                <a:spcPts val="0"/>
              </a:spcBef>
              <a:spcAft>
                <a:spcPts val="0"/>
              </a:spcAft>
              <a:defRPr/>
            </a:pPr>
            <a:r>
              <a:rPr lang="en-CA" sz="3000" b="1" dirty="0">
                <a:solidFill>
                  <a:schemeClr val="tx2">
                    <a:lumMod val="50000"/>
                  </a:schemeClr>
                </a:solidFill>
                <a:latin typeface="Calibri"/>
                <a:cs typeface="Calibri"/>
              </a:rPr>
              <a:t>the next generation of green energy</a:t>
            </a:r>
          </a:p>
          <a:p>
            <a:pPr algn="ctr" fontAlgn="auto">
              <a:spcBef>
                <a:spcPts val="0"/>
              </a:spcBef>
              <a:spcAft>
                <a:spcPts val="0"/>
              </a:spcAft>
              <a:defRPr/>
            </a:pPr>
            <a:endParaRPr lang="en-CA" sz="3000" b="1" dirty="0">
              <a:solidFill>
                <a:schemeClr val="tx2">
                  <a:lumMod val="50000"/>
                </a:schemeClr>
              </a:solidFill>
              <a:latin typeface="Calibri"/>
              <a:cs typeface="Calibri"/>
            </a:endParaRPr>
          </a:p>
          <a:p>
            <a:pPr algn="ctr" fontAlgn="auto">
              <a:spcBef>
                <a:spcPts val="0"/>
              </a:spcBef>
              <a:spcAft>
                <a:spcPts val="0"/>
              </a:spcAft>
              <a:defRPr/>
            </a:pPr>
            <a:r>
              <a:rPr lang="en-CA" sz="3000" b="1" dirty="0">
                <a:solidFill>
                  <a:schemeClr val="tx2">
                    <a:lumMod val="50000"/>
                  </a:schemeClr>
                </a:solidFill>
                <a:latin typeface="Calibri"/>
                <a:cs typeface="Calibri"/>
              </a:rPr>
              <a:t>responsible / profitable / practical</a:t>
            </a:r>
            <a:endParaRPr lang="lv-LV" sz="2400" dirty="0">
              <a:solidFill>
                <a:schemeClr val="tx2">
                  <a:lumMod val="50000"/>
                </a:schemeClr>
              </a:solidFill>
              <a:latin typeface="+mn-lt"/>
            </a:endParaRPr>
          </a:p>
          <a:p>
            <a:pPr algn="ctr" fontAlgn="auto">
              <a:spcBef>
                <a:spcPts val="0"/>
              </a:spcBef>
              <a:spcAft>
                <a:spcPts val="0"/>
              </a:spcAft>
              <a:defRPr/>
            </a:pPr>
            <a:endParaRPr lang="lv-LV" sz="2400" dirty="0">
              <a:solidFill>
                <a:schemeClr val="tx2">
                  <a:lumMod val="50000"/>
                </a:schemeClr>
              </a:solidFill>
              <a:latin typeface="+mn-lt"/>
            </a:endParaRPr>
          </a:p>
          <a:p>
            <a:pPr algn="ctr" fontAlgn="auto">
              <a:spcBef>
                <a:spcPts val="0"/>
              </a:spcBef>
              <a:spcAft>
                <a:spcPts val="0"/>
              </a:spcAft>
              <a:defRPr/>
            </a:pPr>
            <a:r>
              <a:rPr lang="lv-LV" sz="2000" dirty="0">
                <a:solidFill>
                  <a:schemeClr val="tx2">
                    <a:lumMod val="50000"/>
                  </a:schemeClr>
                </a:solidFill>
                <a:latin typeface="+mn-lt"/>
              </a:rPr>
              <a:t>A presentation by</a:t>
            </a:r>
          </a:p>
          <a:p>
            <a:pPr algn="ctr" fontAlgn="auto">
              <a:spcBef>
                <a:spcPts val="0"/>
              </a:spcBef>
              <a:spcAft>
                <a:spcPts val="0"/>
              </a:spcAft>
              <a:defRPr/>
            </a:pPr>
            <a:r>
              <a:rPr lang="lv-LV" sz="2000" dirty="0">
                <a:solidFill>
                  <a:schemeClr val="tx2">
                    <a:lumMod val="50000"/>
                  </a:schemeClr>
                </a:solidFill>
                <a:latin typeface="+mn-lt"/>
              </a:rPr>
              <a:t>Ed Kalvins, President &amp; CEO, TPI</a:t>
            </a:r>
            <a:r>
              <a:rPr lang="en-US" sz="2000" dirty="0">
                <a:solidFill>
                  <a:schemeClr val="tx2">
                    <a:lumMod val="50000"/>
                  </a:schemeClr>
                </a:solidFill>
                <a:latin typeface="+mn-lt"/>
              </a:rPr>
              <a:t> </a:t>
            </a:r>
          </a:p>
          <a:p>
            <a:pPr algn="ctr" fontAlgn="auto">
              <a:spcBef>
                <a:spcPts val="0"/>
              </a:spcBef>
              <a:spcAft>
                <a:spcPts val="0"/>
              </a:spcAft>
              <a:defRPr/>
            </a:pPr>
            <a:r>
              <a:rPr lang="en-US" sz="1500" dirty="0" smtClean="0">
                <a:solidFill>
                  <a:schemeClr val="tx2">
                    <a:lumMod val="50000"/>
                  </a:schemeClr>
                </a:solidFill>
                <a:latin typeface="+mn-lt"/>
              </a:rPr>
              <a:t>August, 2015</a:t>
            </a:r>
            <a:endParaRPr lang="en-CA" sz="1500" dirty="0">
              <a:solidFill>
                <a:schemeClr val="tx2">
                  <a:lumMod val="50000"/>
                </a:schemeClr>
              </a:solidFill>
              <a:latin typeface="+mn-lt"/>
            </a:endParaRPr>
          </a:p>
        </p:txBody>
      </p:sp>
      <p:pic>
        <p:nvPicPr>
          <p:cNvPr id="2" name="Picture 1"/>
          <p:cNvPicPr>
            <a:picLocks noChangeAspect="1"/>
          </p:cNvPicPr>
          <p:nvPr/>
        </p:nvPicPr>
        <p:blipFill>
          <a:blip r:embed="rId3">
            <a:duotone>
              <a:prstClr val="black"/>
              <a:schemeClr val="accent3">
                <a:tint val="45000"/>
                <a:satMod val="400000"/>
              </a:schemeClr>
            </a:duotone>
            <a:lum/>
            <a:alphaModFix amt="54000"/>
          </a:blip>
          <a:stretch>
            <a:fillRect/>
          </a:stretch>
        </p:blipFill>
        <p:spPr>
          <a:xfrm>
            <a:off x="6825920" y="304771"/>
            <a:ext cx="1778000" cy="1181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606550" y="440953"/>
            <a:ext cx="6732587" cy="1323439"/>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Process Flow </a:t>
            </a:r>
          </a:p>
          <a:p>
            <a:pPr algn="ctr"/>
            <a:r>
              <a:rPr lang="en-US" sz="4000" b="1" dirty="0" smtClean="0">
                <a:solidFill>
                  <a:schemeClr val="bg1"/>
                </a:solidFill>
                <a:latin typeface="Calibri" pitchFamily="34" charset="0"/>
              </a:rPr>
              <a:t>Steam</a:t>
            </a:r>
            <a:r>
              <a:rPr lang="en-US" sz="4000" b="1" dirty="0">
                <a:solidFill>
                  <a:schemeClr val="bg1"/>
                </a:solidFill>
                <a:latin typeface="Calibri" pitchFamily="34" charset="0"/>
              </a:rPr>
              <a:t>/Power Generation</a:t>
            </a:r>
            <a:endParaRPr lang="en-CA" sz="4000" b="1" dirty="0">
              <a:solidFill>
                <a:schemeClr val="bg1"/>
              </a:solidFill>
              <a:latin typeface="Calibri" pitchFamily="34" charset="0"/>
            </a:endParaRPr>
          </a:p>
        </p:txBody>
      </p:sp>
      <p:pic>
        <p:nvPicPr>
          <p:cNvPr id="17412"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17413"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2" name="Picture 1" descr="PE-06-09 150729 COMBINED CYCLE PFD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535" y="1764391"/>
            <a:ext cx="8848590" cy="46453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606550" y="440953"/>
            <a:ext cx="6732587" cy="1323439"/>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Process Flow </a:t>
            </a:r>
          </a:p>
          <a:p>
            <a:pPr algn="ctr"/>
            <a:r>
              <a:rPr lang="en-US" sz="4000" b="1" dirty="0">
                <a:solidFill>
                  <a:schemeClr val="bg1"/>
                </a:solidFill>
                <a:latin typeface="Calibri" pitchFamily="34" charset="0"/>
              </a:rPr>
              <a:t>Engine G</a:t>
            </a:r>
            <a:r>
              <a:rPr lang="en-US" sz="4000" b="1" dirty="0" smtClean="0">
                <a:solidFill>
                  <a:schemeClr val="bg1"/>
                </a:solidFill>
                <a:latin typeface="Calibri" pitchFamily="34" charset="0"/>
              </a:rPr>
              <a:t>eneration</a:t>
            </a:r>
            <a:endParaRPr lang="en-CA" sz="4000" b="1" dirty="0">
              <a:solidFill>
                <a:schemeClr val="bg1"/>
              </a:solidFill>
              <a:latin typeface="Calibri" pitchFamily="34" charset="0"/>
            </a:endParaRPr>
          </a:p>
        </p:txBody>
      </p:sp>
      <p:pic>
        <p:nvPicPr>
          <p:cNvPr id="17412"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17413"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1323" t="11592"/>
          <a:stretch>
            <a:fillRect/>
          </a:stretch>
        </p:blipFill>
        <p:spPr bwMode="auto">
          <a:xfrm>
            <a:off x="637007" y="1764392"/>
            <a:ext cx="7997154" cy="4509408"/>
          </a:xfrm>
          <a:prstGeom prst="rect">
            <a:avLst/>
          </a:prstGeom>
          <a:noFill/>
          <a:ln w="9525">
            <a:noFill/>
            <a:miter lim="800000"/>
            <a:headEnd/>
            <a:tailEnd/>
          </a:ln>
        </p:spPr>
      </p:pic>
    </p:spTree>
    <p:extLst>
      <p:ext uri="{BB962C8B-B14F-4D97-AF65-F5344CB8AC3E}">
        <p14:creationId xmlns:p14="http://schemas.microsoft.com/office/powerpoint/2010/main" val="4183789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606550" y="440953"/>
            <a:ext cx="6732587" cy="707886"/>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Process Steam </a:t>
            </a:r>
            <a:r>
              <a:rPr lang="en-US" sz="4000" b="1" dirty="0">
                <a:solidFill>
                  <a:schemeClr val="bg1"/>
                </a:solidFill>
                <a:latin typeface="Calibri" pitchFamily="34" charset="0"/>
              </a:rPr>
              <a:t>&amp; Drying</a:t>
            </a:r>
            <a:endParaRPr lang="en-CA" sz="4000" b="1" dirty="0">
              <a:solidFill>
                <a:schemeClr val="bg1"/>
              </a:solidFill>
              <a:latin typeface="Calibri" pitchFamily="34" charset="0"/>
            </a:endParaRPr>
          </a:p>
        </p:txBody>
      </p:sp>
      <p:pic>
        <p:nvPicPr>
          <p:cNvPr id="17412"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17413"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grpSp>
        <p:nvGrpSpPr>
          <p:cNvPr id="12" name="Group 11"/>
          <p:cNvGrpSpPr/>
          <p:nvPr/>
        </p:nvGrpSpPr>
        <p:grpSpPr>
          <a:xfrm>
            <a:off x="533400" y="1371600"/>
            <a:ext cx="8001000" cy="5029491"/>
            <a:chOff x="533400" y="1371600"/>
            <a:chExt cx="8001000" cy="5029491"/>
          </a:xfrm>
        </p:grpSpPr>
        <p:grpSp>
          <p:nvGrpSpPr>
            <p:cNvPr id="13" name="Group 12"/>
            <p:cNvGrpSpPr/>
            <p:nvPr/>
          </p:nvGrpSpPr>
          <p:grpSpPr>
            <a:xfrm>
              <a:off x="533400" y="1371600"/>
              <a:ext cx="8001000" cy="5029491"/>
              <a:chOff x="533400" y="1371600"/>
              <a:chExt cx="8001000" cy="5029491"/>
            </a:xfrm>
          </p:grpSpPr>
          <p:pic>
            <p:nvPicPr>
              <p:cNvPr id="15" name="Picture 2"/>
              <p:cNvPicPr>
                <a:picLocks noChangeAspect="1" noChangeArrowheads="1"/>
              </p:cNvPicPr>
              <p:nvPr/>
            </p:nvPicPr>
            <p:blipFill>
              <a:blip r:embed="rId3" cstate="print"/>
              <a:srcRect/>
              <a:stretch>
                <a:fillRect/>
              </a:stretch>
            </p:blipFill>
            <p:spPr bwMode="auto">
              <a:xfrm>
                <a:off x="533400" y="1371600"/>
                <a:ext cx="8001000" cy="5029491"/>
              </a:xfrm>
              <a:prstGeom prst="rect">
                <a:avLst/>
              </a:prstGeom>
              <a:noFill/>
              <a:ln w="9525">
                <a:noFill/>
                <a:miter lim="800000"/>
                <a:headEnd/>
                <a:tailEnd/>
              </a:ln>
            </p:spPr>
          </p:pic>
          <p:pic>
            <p:nvPicPr>
              <p:cNvPr id="16" name="Picture 15" descr="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5600" y="3733800"/>
                <a:ext cx="493243" cy="354369"/>
              </a:xfrm>
              <a:prstGeom prst="rect">
                <a:avLst/>
              </a:prstGeom>
            </p:spPr>
          </p:pic>
        </p:grpSp>
        <p:sp>
          <p:nvSpPr>
            <p:cNvPr id="14" name="TextBox 13"/>
            <p:cNvSpPr txBox="1"/>
            <p:nvPr/>
          </p:nvSpPr>
          <p:spPr>
            <a:xfrm>
              <a:off x="2590800" y="1371600"/>
              <a:ext cx="762000"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Gasifier</a:t>
              </a:r>
              <a:endParaRPr lang="en-US" dirty="0"/>
            </a:p>
          </p:txBody>
        </p:sp>
      </p:grpSp>
    </p:spTree>
    <p:extLst>
      <p:ext uri="{BB962C8B-B14F-4D97-AF65-F5344CB8AC3E}">
        <p14:creationId xmlns:p14="http://schemas.microsoft.com/office/powerpoint/2010/main" val="4258874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707886"/>
          </a:xfrm>
          <a:prstGeom prst="rect">
            <a:avLst/>
          </a:prstGeom>
          <a:noFill/>
          <a:ln w="9525">
            <a:noFill/>
            <a:miter lim="800000"/>
            <a:headEnd/>
            <a:tailEnd/>
          </a:ln>
        </p:spPr>
        <p:txBody>
          <a:bodyPr>
            <a:spAutoFit/>
          </a:bodyPr>
          <a:lstStyle/>
          <a:p>
            <a:pPr algn="ctr">
              <a:spcBef>
                <a:spcPct val="50000"/>
              </a:spcBef>
            </a:pPr>
            <a:r>
              <a:rPr lang="en-GB" sz="4000" b="1" dirty="0" smtClean="0">
                <a:solidFill>
                  <a:schemeClr val="bg1"/>
                </a:solidFill>
                <a:latin typeface="Calibri" pitchFamily="34" charset="0"/>
              </a:rPr>
              <a:t>Standards</a:t>
            </a: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7" name="Rectangle 3"/>
          <p:cNvSpPr>
            <a:spLocks noChangeArrowheads="1"/>
          </p:cNvSpPr>
          <p:nvPr/>
        </p:nvSpPr>
        <p:spPr bwMode="auto">
          <a:xfrm>
            <a:off x="833065" y="1674071"/>
            <a:ext cx="8520769" cy="4702635"/>
          </a:xfrm>
          <a:prstGeom prst="rect">
            <a:avLst/>
          </a:prstGeom>
          <a:noFill/>
          <a:ln>
            <a:noFill/>
          </a:ln>
          <a:effectLst/>
          <a:extLst/>
        </p:spPr>
        <p:txBody>
          <a:bodyPr/>
          <a:lstStyle/>
          <a:p>
            <a:pPr marL="342900" indent="-342900" fontAlgn="auto">
              <a:lnSpc>
                <a:spcPct val="90000"/>
              </a:lnSpc>
              <a:spcBef>
                <a:spcPts val="0"/>
              </a:spcBef>
              <a:spcAft>
                <a:spcPts val="0"/>
              </a:spcAft>
              <a:buFont typeface="Arial"/>
              <a:buChar char="•"/>
              <a:defRPr/>
            </a:pPr>
            <a:endParaRPr lang="lv-LV" sz="2000" dirty="0" smtClean="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smtClean="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a:effectLst>
                <a:outerShdw blurRad="38100" dist="38100" dir="2700000" algn="tl">
                  <a:srgbClr val="DDDDDD"/>
                </a:outerShdw>
              </a:effectLst>
              <a:latin typeface="+mn-lt"/>
            </a:endParaRPr>
          </a:p>
          <a:p>
            <a:pPr algn="ctr" fontAlgn="auto">
              <a:lnSpc>
                <a:spcPct val="90000"/>
              </a:lnSpc>
              <a:spcBef>
                <a:spcPts val="0"/>
              </a:spcBef>
              <a:spcAft>
                <a:spcPts val="0"/>
              </a:spcAft>
              <a:defRPr/>
            </a:pPr>
            <a:r>
              <a:rPr lang="lv-LV" sz="2400" b="1" dirty="0" smtClean="0">
                <a:effectLst>
                  <a:outerShdw blurRad="38100" dist="38100" dir="2700000" algn="tl">
                    <a:srgbClr val="DDDDDD"/>
                  </a:outerShdw>
                </a:effectLst>
                <a:latin typeface="+mn-lt"/>
              </a:rPr>
              <a:t>Built to meet EU and local Environmental standards.</a:t>
            </a:r>
            <a:endParaRPr lang="en-GB" sz="2400" b="1" dirty="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en-GB" sz="2000" dirty="0" smtClean="0">
              <a:effectLst>
                <a:outerShdw blurRad="38100" dist="38100" dir="2700000" algn="tl">
                  <a:srgbClr val="DDDDDD"/>
                </a:outerShdw>
              </a:effectLst>
              <a:latin typeface="+mn-lt"/>
            </a:endParaRPr>
          </a:p>
        </p:txBody>
      </p:sp>
    </p:spTree>
    <p:extLst>
      <p:ext uri="{BB962C8B-B14F-4D97-AF65-F5344CB8AC3E}">
        <p14:creationId xmlns:p14="http://schemas.microsoft.com/office/powerpoint/2010/main" val="28798622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708025"/>
          </a:xfrm>
          <a:prstGeom prst="rect">
            <a:avLst/>
          </a:prstGeom>
          <a:noFill/>
          <a:ln w="9525">
            <a:noFill/>
            <a:miter lim="800000"/>
            <a:headEnd/>
            <a:tailEnd/>
          </a:ln>
        </p:spPr>
        <p:txBody>
          <a:bodyPr>
            <a:spAutoFit/>
          </a:bodyPr>
          <a:lstStyle/>
          <a:p>
            <a:pPr algn="ctr">
              <a:spcBef>
                <a:spcPct val="50000"/>
              </a:spcBef>
            </a:pPr>
            <a:r>
              <a:rPr lang="en-GB" sz="4000" b="1" dirty="0" smtClean="0">
                <a:solidFill>
                  <a:schemeClr val="bg1"/>
                </a:solidFill>
                <a:latin typeface="Calibri" pitchFamily="34" charset="0"/>
              </a:rPr>
              <a:t>Model Capacities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graphicFrame>
        <p:nvGraphicFramePr>
          <p:cNvPr id="7" name="Group 612"/>
          <p:cNvGraphicFramePr>
            <a:graphicFrameLocks/>
          </p:cNvGraphicFramePr>
          <p:nvPr>
            <p:extLst>
              <p:ext uri="{D42A27DB-BD31-4B8C-83A1-F6EECF244321}">
                <p14:modId xmlns:p14="http://schemas.microsoft.com/office/powerpoint/2010/main" val="2286926636"/>
              </p:ext>
            </p:extLst>
          </p:nvPr>
        </p:nvGraphicFramePr>
        <p:xfrm>
          <a:off x="1226175" y="2204614"/>
          <a:ext cx="6324600" cy="4030665"/>
        </p:xfrm>
        <a:graphic>
          <a:graphicData uri="http://schemas.openxmlformats.org/drawingml/2006/table">
            <a:tbl>
              <a:tblPr>
                <a:tableStyleId>{69C7853C-536D-4A76-A0AE-DD22124D55A5}</a:tableStyleId>
              </a:tblPr>
              <a:tblGrid>
                <a:gridCol w="1066800"/>
                <a:gridCol w="1828800"/>
                <a:gridCol w="1524000"/>
                <a:gridCol w="533400"/>
                <a:gridCol w="1371600"/>
              </a:tblGrid>
              <a:tr h="1009650">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rPr>
                        <a:t>Model</a:t>
                      </a:r>
                      <a:endParaRPr kumimoji="0" lang="en-US" sz="1400" b="0" i="0" u="none" strike="noStrike" cap="none" normalizeH="0" baseline="0" dirty="0" smtClean="0">
                        <a:ln>
                          <a:noFill/>
                        </a:ln>
                        <a:solidFill>
                          <a:schemeClr val="tx1"/>
                        </a:solidFill>
                        <a:effectLst/>
                        <a:latin typeface="Arial Black"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100" u="none" strike="noStrike" kern="1200" cap="none" normalizeH="0" baseline="0" dirty="0" smtClean="0">
                          <a:ln>
                            <a:noFill/>
                          </a:ln>
                          <a:effectLst/>
                        </a:rPr>
                        <a:t>Biomass </a:t>
                      </a:r>
                    </a:p>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100" u="none" strike="noStrike" kern="1200" cap="none" normalizeH="0" baseline="0" dirty="0" smtClean="0">
                          <a:ln>
                            <a:noFill/>
                          </a:ln>
                          <a:effectLst/>
                        </a:rPr>
                        <a:t>Input </a:t>
                      </a:r>
                    </a:p>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100" u="none" strike="noStrike" kern="1200" cap="none" normalizeH="0" baseline="0" dirty="0" smtClean="0">
                          <a:ln>
                            <a:noFill/>
                          </a:ln>
                          <a:effectLst/>
                        </a:rPr>
                        <a:t>MT/hr at </a:t>
                      </a:r>
                    </a:p>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100" u="none" strike="noStrike" kern="1200" cap="none" normalizeH="0" baseline="0" dirty="0" smtClean="0">
                          <a:ln>
                            <a:noFill/>
                          </a:ln>
                          <a:effectLst/>
                        </a:rPr>
                        <a:t>6000 Btu/lb</a:t>
                      </a:r>
                    </a:p>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100" u="none" strike="noStrike" kern="1200" cap="none" normalizeH="0" baseline="0" dirty="0" smtClean="0">
                          <a:ln>
                            <a:noFill/>
                          </a:ln>
                          <a:effectLst/>
                        </a:rPr>
                        <a:t>(3333 kcal/kg)</a:t>
                      </a:r>
                      <a:endParaRPr kumimoji="0" lang="en-US" sz="1100" b="0" i="0" u="none" strike="noStrike" kern="1200" cap="none" normalizeH="0" baseline="0" dirty="0" smtClean="0">
                        <a:ln>
                          <a:noFill/>
                        </a:ln>
                        <a:solidFill>
                          <a:schemeClr val="tx1"/>
                        </a:solidFill>
                        <a:effectLst/>
                        <a:latin typeface="Arial Black" pitchFamily="34" charset="0"/>
                        <a:ea typeface="+mn-ea"/>
                        <a:cs typeface="Arial" charset="0"/>
                      </a:endParaRPr>
                    </a:p>
                  </a:txBody>
                  <a:tcPr marL="0" marR="0" marT="0" marB="0" anchor="ctr"/>
                </a:tc>
                <a:tc gridSpan="3">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rPr>
                        <a:t>Range of Gross Potential Power Generation (kWe)</a:t>
                      </a:r>
                      <a:endParaRPr kumimoji="0" lang="en-US" sz="1400" b="0" i="0" u="none" strike="noStrike" cap="none" normalizeH="0" baseline="0" smtClean="0">
                        <a:ln>
                          <a:noFill/>
                        </a:ln>
                        <a:solidFill>
                          <a:schemeClr val="tx1"/>
                        </a:solidFill>
                        <a:effectLst/>
                        <a:latin typeface="Arial Black" pitchFamily="34" charset="0"/>
                      </a:endParaRPr>
                    </a:p>
                  </a:txBody>
                  <a:tcPr anchor="ctr" horzOverflow="overflow"/>
                </a:tc>
                <a:tc hMerge="1">
                  <a:txBody>
                    <a:bodyPr/>
                    <a:lstStyle/>
                    <a:p>
                      <a:endParaRPr lang="en-US"/>
                    </a:p>
                  </a:txBody>
                  <a:tcPr/>
                </a:tc>
                <a:tc hMerge="1">
                  <a:txBody>
                    <a:bodyPr/>
                    <a:lstStyle/>
                    <a:p>
                      <a:endParaRPr lang="en-US"/>
                    </a:p>
                  </a:txBody>
                  <a:tcPr/>
                </a:tc>
              </a:tr>
              <a:tr h="334963">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KC-8®</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1.00</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861.6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1,077.0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34963">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KC-10®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1.56</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1,346.2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1,682.7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36550">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KC-12®</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2.25</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1,938.5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2,423.2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34963">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KC-14®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3.06</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2,638.6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3,298.2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36550">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KC-16®</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4.00</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3,446.3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4,307.8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34963">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KC-18®</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5.06</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4,361.7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5,452.1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336550">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KC-20®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6.25</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5,384.8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6,731.0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334963">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KC-22®</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7.56</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6,515.6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8,144.5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336550">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KC-24®</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Pct val="70000"/>
                        <a:buFontTx/>
                        <a:buNone/>
                        <a:tabLst/>
                      </a:pPr>
                      <a:r>
                        <a:rPr kumimoji="0" lang="en-US" sz="1400" u="none" strike="noStrike" kern="1200" cap="none" normalizeH="0" baseline="0" dirty="0" smtClean="0">
                          <a:ln>
                            <a:noFill/>
                          </a:ln>
                          <a:effectLst/>
                          <a:latin typeface="Times New Roman" pitchFamily="18" charset="0"/>
                          <a:cs typeface="Times New Roman" pitchFamily="18" charset="0"/>
                        </a:rPr>
                        <a:t>9.00</a:t>
                      </a:r>
                      <a:endParaRPr kumimoji="0" lang="en-US"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0" marR="0" marT="0" marB="0" anchor="ctr"/>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7,754.1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smtClean="0">
                          <a:ln>
                            <a:noFill/>
                          </a:ln>
                          <a:effectLst/>
                          <a:latin typeface="Times New Roman" pitchFamily="18" charset="0"/>
                          <a:cs typeface="Times New Roman" pitchFamily="18" charset="0"/>
                        </a:rPr>
                        <a:t> ─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Pct val="70000"/>
                        <a:buFontTx/>
                        <a:buNone/>
                        <a:tabLst/>
                      </a:pPr>
                      <a:r>
                        <a:rPr kumimoji="0" lang="en-US" sz="1400" u="none" strike="noStrike" cap="none" normalizeH="0" baseline="0" dirty="0" smtClean="0">
                          <a:ln>
                            <a:noFill/>
                          </a:ln>
                          <a:effectLst/>
                          <a:latin typeface="Times New Roman" pitchFamily="18" charset="0"/>
                          <a:cs typeface="Times New Roman" pitchFamily="18" charset="0"/>
                        </a:rPr>
                        <a:t>   9,692.6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
        <p:nvSpPr>
          <p:cNvPr id="2" name="Rectangle 1"/>
          <p:cNvSpPr/>
          <p:nvPr/>
        </p:nvSpPr>
        <p:spPr>
          <a:xfrm>
            <a:off x="1232037" y="1475022"/>
            <a:ext cx="6318737" cy="369332"/>
          </a:xfrm>
          <a:prstGeom prst="rect">
            <a:avLst/>
          </a:prstGeom>
        </p:spPr>
        <p:txBody>
          <a:bodyPr wrap="square">
            <a:spAutoFit/>
          </a:bodyPr>
          <a:lstStyle/>
          <a:p>
            <a:pPr fontAlgn="auto">
              <a:spcBef>
                <a:spcPts val="0"/>
              </a:spcBef>
              <a:spcAft>
                <a:spcPts val="0"/>
              </a:spcAft>
              <a:buFont typeface="Wingdings" charset="0"/>
              <a:buNone/>
              <a:defRPr/>
            </a:pPr>
            <a:r>
              <a:rPr lang="en-GB" dirty="0"/>
              <a:t>Projects can be scaled to meet customer requirements: </a:t>
            </a:r>
          </a:p>
        </p:txBody>
      </p:sp>
    </p:spTree>
    <p:extLst>
      <p:ext uri="{BB962C8B-B14F-4D97-AF65-F5344CB8AC3E}">
        <p14:creationId xmlns:p14="http://schemas.microsoft.com/office/powerpoint/2010/main" val="11039389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708025"/>
          </a:xfrm>
          <a:prstGeom prst="rect">
            <a:avLst/>
          </a:prstGeom>
          <a:noFill/>
          <a:ln w="9525">
            <a:noFill/>
            <a:miter lim="800000"/>
            <a:headEnd/>
            <a:tailEnd/>
          </a:ln>
        </p:spPr>
        <p:txBody>
          <a:bodyPr>
            <a:spAutoFit/>
          </a:bodyPr>
          <a:lstStyle/>
          <a:p>
            <a:pPr algn="ctr">
              <a:spcBef>
                <a:spcPct val="50000"/>
              </a:spcBef>
            </a:pPr>
            <a:r>
              <a:rPr lang="en-GB" sz="4000" b="1" dirty="0" smtClean="0">
                <a:solidFill>
                  <a:schemeClr val="bg1"/>
                </a:solidFill>
                <a:latin typeface="Calibri" pitchFamily="34" charset="0"/>
              </a:rPr>
              <a:t>Delivery Times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7" name="Rectangle 3"/>
          <p:cNvSpPr>
            <a:spLocks noChangeArrowheads="1"/>
          </p:cNvSpPr>
          <p:nvPr/>
        </p:nvSpPr>
        <p:spPr bwMode="auto">
          <a:xfrm>
            <a:off x="1558925" y="2273538"/>
            <a:ext cx="6397625" cy="2373020"/>
          </a:xfrm>
          <a:prstGeom prst="rect">
            <a:avLst/>
          </a:prstGeom>
          <a:noFill/>
          <a:ln>
            <a:noFill/>
          </a:ln>
          <a:effectLst/>
          <a:extLst/>
        </p:spPr>
        <p:txBody>
          <a:bodyPr/>
          <a:lstStyle/>
          <a:p>
            <a:r>
              <a:rPr lang="en-US" sz="2000" dirty="0"/>
              <a:t>Estimated Delivery: </a:t>
            </a:r>
            <a:r>
              <a:rPr lang="en-US" sz="2000" dirty="0" smtClean="0"/>
              <a:t>			12 </a:t>
            </a:r>
            <a:r>
              <a:rPr lang="en-US" sz="2000" dirty="0"/>
              <a:t>– </a:t>
            </a:r>
            <a:r>
              <a:rPr lang="en-US" sz="2000" dirty="0" smtClean="0"/>
              <a:t>18 </a:t>
            </a:r>
            <a:r>
              <a:rPr lang="en-US" sz="2000" dirty="0"/>
              <a:t>months </a:t>
            </a:r>
          </a:p>
          <a:p>
            <a:endParaRPr lang="en-GB" sz="2000" dirty="0">
              <a:effectLst>
                <a:outerShdw blurRad="38100" dist="38100" dir="2700000" algn="tl">
                  <a:srgbClr val="DDDDDD"/>
                </a:outerShdw>
              </a:effectLst>
              <a:latin typeface="+mn-lt"/>
            </a:endParaRPr>
          </a:p>
          <a:p>
            <a:r>
              <a:rPr lang="en-GB" sz="2000" dirty="0"/>
              <a:t>Estimated erection time: </a:t>
            </a:r>
            <a:r>
              <a:rPr lang="en-GB" sz="2000" dirty="0" smtClean="0"/>
              <a:t>	Approximately </a:t>
            </a:r>
            <a:r>
              <a:rPr lang="en-GB" sz="2000" dirty="0"/>
              <a:t>4 – 6 </a:t>
            </a:r>
            <a:r>
              <a:rPr lang="en-GB" sz="2000" dirty="0" smtClean="0"/>
              <a:t>							months </a:t>
            </a:r>
            <a:r>
              <a:rPr lang="en-GB" sz="2000" dirty="0"/>
              <a:t>after delivery </a:t>
            </a:r>
          </a:p>
          <a:p>
            <a:endParaRPr lang="en-GB" sz="2000" dirty="0">
              <a:effectLst>
                <a:outerShdw blurRad="38100" dist="38100" dir="2700000" algn="tl">
                  <a:srgbClr val="DDDDDD"/>
                </a:outerShdw>
              </a:effectLst>
              <a:latin typeface="+mn-lt"/>
            </a:endParaRPr>
          </a:p>
          <a:p>
            <a:pPr fontAlgn="auto">
              <a:lnSpc>
                <a:spcPct val="90000"/>
              </a:lnSpc>
              <a:spcBef>
                <a:spcPts val="0"/>
              </a:spcBef>
              <a:spcAft>
                <a:spcPts val="0"/>
              </a:spcAft>
              <a:defRPr/>
            </a:pPr>
            <a:endParaRPr lang="en-GB" sz="2000" dirty="0">
              <a:effectLst>
                <a:outerShdw blurRad="38100" dist="38100" dir="2700000" algn="tl">
                  <a:srgbClr val="DDDDDD"/>
                </a:outerShdw>
              </a:effectLst>
              <a:latin typeface="+mn-lt"/>
            </a:endParaRPr>
          </a:p>
        </p:txBody>
      </p:sp>
    </p:spTree>
    <p:extLst>
      <p:ext uri="{BB962C8B-B14F-4D97-AF65-F5344CB8AC3E}">
        <p14:creationId xmlns:p14="http://schemas.microsoft.com/office/powerpoint/2010/main" val="20554268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51237"/>
            <a:ext cx="5976937" cy="1169551"/>
          </a:xfrm>
          <a:prstGeom prst="rect">
            <a:avLst/>
          </a:prstGeom>
          <a:noFill/>
          <a:ln w="9525">
            <a:noFill/>
            <a:miter lim="800000"/>
            <a:headEnd/>
            <a:tailEnd/>
          </a:ln>
        </p:spPr>
        <p:txBody>
          <a:bodyPr>
            <a:spAutoFit/>
          </a:bodyPr>
          <a:lstStyle/>
          <a:p>
            <a:pPr algn="ctr">
              <a:spcBef>
                <a:spcPct val="50000"/>
              </a:spcBef>
            </a:pPr>
            <a:r>
              <a:rPr lang="en-GB" sz="4000" b="1" dirty="0" smtClean="0">
                <a:solidFill>
                  <a:schemeClr val="bg1"/>
                </a:solidFill>
                <a:latin typeface="Calibri" pitchFamily="34" charset="0"/>
              </a:rPr>
              <a:t>The Company</a:t>
            </a:r>
          </a:p>
          <a:p>
            <a:pPr algn="ctr">
              <a:spcBef>
                <a:spcPct val="50000"/>
              </a:spcBef>
            </a:pPr>
            <a:r>
              <a:rPr lang="en-US" sz="2000" b="1" dirty="0" smtClean="0">
                <a:solidFill>
                  <a:schemeClr val="bg1"/>
                </a:solidFill>
                <a:latin typeface="Calibri" pitchFamily="34" charset="0"/>
              </a:rPr>
              <a:t>32 </a:t>
            </a:r>
            <a:r>
              <a:rPr lang="en-US" sz="2000" b="1" dirty="0">
                <a:solidFill>
                  <a:schemeClr val="bg1"/>
                </a:solidFill>
                <a:latin typeface="Calibri" pitchFamily="34" charset="0"/>
              </a:rPr>
              <a:t>years of designing, building and operating </a:t>
            </a:r>
            <a:r>
              <a:rPr lang="en-US" sz="2000" b="1" dirty="0" smtClean="0">
                <a:solidFill>
                  <a:schemeClr val="bg1"/>
                </a:solidFill>
                <a:latin typeface="Calibri" pitchFamily="34" charset="0"/>
              </a:rPr>
              <a:t>gasifiers</a:t>
            </a:r>
            <a:endParaRPr lang="en-US" sz="2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7" name="Rectangle 3"/>
          <p:cNvSpPr>
            <a:spLocks noChangeArrowheads="1"/>
          </p:cNvSpPr>
          <p:nvPr/>
        </p:nvSpPr>
        <p:spPr bwMode="auto">
          <a:xfrm>
            <a:off x="823913" y="1053307"/>
            <a:ext cx="7735887" cy="5053012"/>
          </a:xfrm>
          <a:prstGeom prst="rect">
            <a:avLst/>
          </a:prstGeom>
          <a:noFill/>
          <a:ln>
            <a:noFill/>
          </a:ln>
          <a:effectLst/>
          <a:extLst/>
        </p:spPr>
        <p:txBody>
          <a:bodyPr/>
          <a:lstStyle/>
          <a:p>
            <a:pPr marL="342900" indent="-342900" fontAlgn="auto">
              <a:lnSpc>
                <a:spcPct val="90000"/>
              </a:lnSpc>
              <a:spcBef>
                <a:spcPts val="0"/>
              </a:spcBef>
              <a:spcAft>
                <a:spcPts val="0"/>
              </a:spcAft>
              <a:buFont typeface="Arial"/>
              <a:buChar char="•"/>
              <a:defRPr/>
            </a:pPr>
            <a:endParaRPr lang="en-GB" sz="2000" dirty="0">
              <a:effectLst>
                <a:outerShdw blurRad="38100" dist="38100" dir="2700000" algn="tl">
                  <a:srgbClr val="DDDDDD"/>
                </a:outerShdw>
              </a:effectLst>
              <a:latin typeface="+mn-lt"/>
            </a:endParaRPr>
          </a:p>
        </p:txBody>
      </p:sp>
      <p:sp>
        <p:nvSpPr>
          <p:cNvPr id="2" name="Rectangle 1"/>
          <p:cNvSpPr/>
          <p:nvPr/>
        </p:nvSpPr>
        <p:spPr>
          <a:xfrm>
            <a:off x="759536" y="1252399"/>
            <a:ext cx="8010158" cy="5355312"/>
          </a:xfrm>
          <a:prstGeom prst="rect">
            <a:avLst/>
          </a:prstGeom>
        </p:spPr>
        <p:txBody>
          <a:bodyPr wrap="square">
            <a:spAutoFit/>
          </a:bodyPr>
          <a:lstStyle/>
          <a:p>
            <a:r>
              <a:rPr lang="en-US" dirty="0"/>
              <a:t>PRM Energy Systems, Inc., Arkansas, U.S.A </a:t>
            </a:r>
            <a:endParaRPr lang="en-US" dirty="0" smtClean="0"/>
          </a:p>
          <a:p>
            <a:r>
              <a:rPr lang="en-US" dirty="0" smtClean="0"/>
              <a:t>incorporated </a:t>
            </a:r>
            <a:r>
              <a:rPr lang="en-US" dirty="0"/>
              <a:t>in 1973</a:t>
            </a:r>
          </a:p>
          <a:p>
            <a:r>
              <a:rPr lang="en-US" dirty="0"/>
              <a:t> </a:t>
            </a:r>
          </a:p>
          <a:p>
            <a:pPr marL="285750" indent="-285750">
              <a:buFont typeface="Arial"/>
              <a:buChar char="•"/>
            </a:pPr>
            <a:r>
              <a:rPr lang="en-US" dirty="0"/>
              <a:t>Technology developed and patented by Mr. Ron Bailey, Sr. </a:t>
            </a:r>
            <a:endParaRPr lang="en-US" dirty="0" smtClean="0"/>
          </a:p>
          <a:p>
            <a:endParaRPr lang="en-US" dirty="0"/>
          </a:p>
          <a:p>
            <a:pPr marL="285750" indent="-285750">
              <a:buFont typeface="Arial"/>
              <a:buChar char="•"/>
            </a:pPr>
            <a:r>
              <a:rPr lang="en-US" dirty="0"/>
              <a:t>The first two gasifiers installed in 1982 </a:t>
            </a:r>
          </a:p>
          <a:p>
            <a:pPr marL="285750" indent="-285750">
              <a:buFont typeface="Arial"/>
              <a:buChar char="•"/>
            </a:pPr>
            <a:endParaRPr lang="en-US" dirty="0" smtClean="0"/>
          </a:p>
          <a:p>
            <a:pPr marL="285750" indent="-285750">
              <a:buFont typeface="Arial"/>
              <a:buChar char="•"/>
            </a:pPr>
            <a:r>
              <a:rPr lang="en-US" dirty="0" smtClean="0"/>
              <a:t>During </a:t>
            </a:r>
            <a:r>
              <a:rPr lang="en-US" dirty="0"/>
              <a:t>the period 1984-88, many types of biomass fuels were tested including i.e.: rice hulls, rice straw, chicken litter, green bark, sawdust and chips, peat, wheat straw, corn cobs and stubble, peanut hulls, RDF (fluff, flake and pellet), petroleum coke, cotton gin waste, cotton seed hulls and low grade coal. All successfully converted to clean </a:t>
            </a:r>
            <a:r>
              <a:rPr lang="en-US" dirty="0" smtClean="0"/>
              <a:t>syngas</a:t>
            </a:r>
            <a:r>
              <a:rPr lang="en-US" dirty="0"/>
              <a:t>. </a:t>
            </a:r>
          </a:p>
          <a:p>
            <a:pPr marL="285750" indent="-285750">
              <a:buFont typeface="Arial"/>
              <a:buChar char="•"/>
            </a:pPr>
            <a:endParaRPr lang="en-US" dirty="0" smtClean="0"/>
          </a:p>
          <a:p>
            <a:pPr marL="285750" indent="-285750">
              <a:buFont typeface="Arial"/>
              <a:buChar char="•"/>
            </a:pPr>
            <a:r>
              <a:rPr lang="en-US" dirty="0" smtClean="0"/>
              <a:t>PRME’s gasification technology since </a:t>
            </a:r>
          </a:p>
          <a:p>
            <a:pPr marL="742950" lvl="1" indent="-285750">
              <a:buFont typeface="Arial"/>
              <a:buChar char="•"/>
            </a:pPr>
            <a:r>
              <a:rPr lang="en-US" dirty="0" smtClean="0"/>
              <a:t>1982 in the United States, </a:t>
            </a:r>
          </a:p>
          <a:p>
            <a:pPr marL="742950" lvl="1" indent="-285750">
              <a:buFont typeface="Arial"/>
              <a:buChar char="•"/>
            </a:pPr>
            <a:r>
              <a:rPr lang="en-US" dirty="0" smtClean="0"/>
              <a:t>1985 in Australia, </a:t>
            </a:r>
          </a:p>
          <a:p>
            <a:pPr marL="742950" lvl="1" indent="-285750">
              <a:buFont typeface="Arial"/>
              <a:buChar char="•"/>
            </a:pPr>
            <a:r>
              <a:rPr lang="en-US" dirty="0" smtClean="0"/>
              <a:t>1987 in Malaysia and </a:t>
            </a:r>
          </a:p>
          <a:p>
            <a:pPr marL="742950" lvl="1" indent="-285750">
              <a:buFont typeface="Arial"/>
              <a:buChar char="•"/>
            </a:pPr>
            <a:r>
              <a:rPr lang="en-US" dirty="0" smtClean="0"/>
              <a:t>1995 in Costa Rica.</a:t>
            </a:r>
          </a:p>
          <a:p>
            <a:endParaRPr lang="en-US" dirty="0"/>
          </a:p>
        </p:txBody>
      </p:sp>
    </p:spTree>
    <p:extLst>
      <p:ext uri="{BB962C8B-B14F-4D97-AF65-F5344CB8AC3E}">
        <p14:creationId xmlns:p14="http://schemas.microsoft.com/office/powerpoint/2010/main" val="1180728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2" name="Picture 1" descr="PE-06-09 150806 PRM Energy Projects 8 5 15 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888" y="1505134"/>
            <a:ext cx="8645590" cy="3559949"/>
          </a:xfrm>
          <a:prstGeom prst="rect">
            <a:avLst/>
          </a:prstGeom>
        </p:spPr>
      </p:pic>
    </p:spTree>
    <p:extLst>
      <p:ext uri="{BB962C8B-B14F-4D97-AF65-F5344CB8AC3E}">
        <p14:creationId xmlns:p14="http://schemas.microsoft.com/office/powerpoint/2010/main" val="31983341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646331"/>
          </a:xfrm>
          <a:prstGeom prst="rect">
            <a:avLst/>
          </a:prstGeom>
          <a:noFill/>
          <a:ln w="9525">
            <a:noFill/>
            <a:miter lim="800000"/>
            <a:headEnd/>
            <a:tailEnd/>
          </a:ln>
        </p:spPr>
        <p:txBody>
          <a:bodyPr>
            <a:spAutoFit/>
          </a:bodyPr>
          <a:lstStyle/>
          <a:p>
            <a:pPr algn="ctr">
              <a:spcBef>
                <a:spcPct val="50000"/>
              </a:spcBef>
            </a:pPr>
            <a:r>
              <a:rPr lang="en-GB" sz="3600" b="1" dirty="0">
                <a:solidFill>
                  <a:schemeClr val="bg1"/>
                </a:solidFill>
                <a:latin typeface="Calibri" pitchFamily="34" charset="0"/>
              </a:rPr>
              <a:t>I</a:t>
            </a:r>
            <a:r>
              <a:rPr lang="en-GB" sz="3600" b="1" dirty="0" smtClean="0">
                <a:solidFill>
                  <a:schemeClr val="bg1"/>
                </a:solidFill>
                <a:latin typeface="Calibri" pitchFamily="34" charset="0"/>
              </a:rPr>
              <a:t>nstalled Gasification Systems</a:t>
            </a:r>
            <a:endParaRPr lang="tr-TR" sz="36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3" name="Picture 2" descr="PE-06-09 150806 PRM Energy Projects 8 5 15 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068" y="1220788"/>
            <a:ext cx="8755814" cy="5053012"/>
          </a:xfrm>
          <a:prstGeom prst="rect">
            <a:avLst/>
          </a:prstGeom>
        </p:spPr>
      </p:pic>
    </p:spTree>
    <p:extLst>
      <p:ext uri="{BB962C8B-B14F-4D97-AF65-F5344CB8AC3E}">
        <p14:creationId xmlns:p14="http://schemas.microsoft.com/office/powerpoint/2010/main" val="12845278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646331"/>
          </a:xfrm>
          <a:prstGeom prst="rect">
            <a:avLst/>
          </a:prstGeom>
          <a:noFill/>
          <a:ln w="9525">
            <a:noFill/>
            <a:miter lim="800000"/>
            <a:headEnd/>
            <a:tailEnd/>
          </a:ln>
        </p:spPr>
        <p:txBody>
          <a:bodyPr>
            <a:spAutoFit/>
          </a:bodyPr>
          <a:lstStyle/>
          <a:p>
            <a:pPr algn="ctr">
              <a:spcBef>
                <a:spcPct val="50000"/>
              </a:spcBef>
            </a:pPr>
            <a:r>
              <a:rPr lang="en-GB" sz="3600" b="1" dirty="0">
                <a:solidFill>
                  <a:schemeClr val="bg1"/>
                </a:solidFill>
                <a:latin typeface="Calibri" pitchFamily="34" charset="0"/>
              </a:rPr>
              <a:t>I</a:t>
            </a:r>
            <a:r>
              <a:rPr lang="en-GB" sz="3600" b="1" dirty="0" smtClean="0">
                <a:solidFill>
                  <a:schemeClr val="bg1"/>
                </a:solidFill>
                <a:latin typeface="Calibri" pitchFamily="34" charset="0"/>
              </a:rPr>
              <a:t>nstalled Gasification Systems</a:t>
            </a:r>
            <a:endParaRPr lang="tr-TR" sz="36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3" name="Picture 2" descr="PE-06-09 150806 PRM Energy Projects 8 5 15 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888" y="1368134"/>
            <a:ext cx="8600982" cy="4905666"/>
          </a:xfrm>
          <a:prstGeom prst="rect">
            <a:avLst/>
          </a:prstGeom>
        </p:spPr>
      </p:pic>
    </p:spTree>
    <p:extLst>
      <p:ext uri="{BB962C8B-B14F-4D97-AF65-F5344CB8AC3E}">
        <p14:creationId xmlns:p14="http://schemas.microsoft.com/office/powerpoint/2010/main" val="1159294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vapor-2-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6387"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16388"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TextBox 6"/>
          <p:cNvSpPr txBox="1"/>
          <p:nvPr/>
        </p:nvSpPr>
        <p:spPr>
          <a:xfrm>
            <a:off x="944563" y="404813"/>
            <a:ext cx="7591425" cy="6093976"/>
          </a:xfrm>
          <a:prstGeom prst="rect">
            <a:avLst/>
          </a:prstGeom>
          <a:noFill/>
        </p:spPr>
        <p:txBody>
          <a:bodyPr>
            <a:spAutoFit/>
          </a:bodyPr>
          <a:lstStyle/>
          <a:p>
            <a:pPr algn="ctr" fontAlgn="auto">
              <a:spcBef>
                <a:spcPts val="0"/>
              </a:spcBef>
              <a:spcAft>
                <a:spcPts val="0"/>
              </a:spcAft>
              <a:defRPr/>
            </a:pPr>
            <a:r>
              <a:rPr lang="en-CA" sz="7000" b="1" dirty="0">
                <a:solidFill>
                  <a:schemeClr val="bg1"/>
                </a:solidFill>
                <a:latin typeface="+mn-lt"/>
              </a:rPr>
              <a:t>Cogeneration</a:t>
            </a:r>
          </a:p>
          <a:p>
            <a:pPr algn="ctr" fontAlgn="auto">
              <a:spcBef>
                <a:spcPts val="0"/>
              </a:spcBef>
              <a:spcAft>
                <a:spcPts val="0"/>
              </a:spcAft>
              <a:defRPr/>
            </a:pPr>
            <a:r>
              <a:rPr lang="en-CA" sz="3000" b="1" dirty="0">
                <a:solidFill>
                  <a:schemeClr val="bg1"/>
                </a:solidFill>
                <a:latin typeface="+mn-lt"/>
              </a:rPr>
              <a:t>Energy from waste or biomass</a:t>
            </a:r>
          </a:p>
          <a:p>
            <a:pPr algn="ctr" fontAlgn="auto">
              <a:spcBef>
                <a:spcPts val="0"/>
              </a:spcBef>
              <a:spcAft>
                <a:spcPts val="0"/>
              </a:spcAft>
              <a:defRPr/>
            </a:pPr>
            <a:r>
              <a:rPr lang="en-CA" sz="3000" b="1" dirty="0">
                <a:solidFill>
                  <a:schemeClr val="bg1"/>
                </a:solidFill>
                <a:latin typeface="+mn-lt"/>
              </a:rPr>
              <a:t>using </a:t>
            </a:r>
          </a:p>
          <a:p>
            <a:pPr algn="ctr" fontAlgn="auto">
              <a:spcBef>
                <a:spcPts val="0"/>
              </a:spcBef>
              <a:spcAft>
                <a:spcPts val="0"/>
              </a:spcAft>
              <a:defRPr/>
            </a:pPr>
            <a:r>
              <a:rPr lang="en-CA" sz="3000" b="1" dirty="0">
                <a:solidFill>
                  <a:schemeClr val="bg1"/>
                </a:solidFill>
                <a:latin typeface="+mn-lt"/>
              </a:rPr>
              <a:t>Advanced Thermal Treatment (ATT) technology</a:t>
            </a:r>
          </a:p>
          <a:p>
            <a:pPr algn="ctr" fontAlgn="auto">
              <a:spcBef>
                <a:spcPts val="0"/>
              </a:spcBef>
              <a:spcAft>
                <a:spcPts val="0"/>
              </a:spcAft>
              <a:defRPr/>
            </a:pPr>
            <a:endParaRPr lang="en-CA" sz="2000" b="1" dirty="0">
              <a:solidFill>
                <a:schemeClr val="bg1"/>
              </a:solidFill>
              <a:latin typeface="+mn-lt"/>
            </a:endParaRPr>
          </a:p>
          <a:p>
            <a:pPr algn="ctr" fontAlgn="auto">
              <a:spcBef>
                <a:spcPts val="0"/>
              </a:spcBef>
              <a:spcAft>
                <a:spcPts val="0"/>
              </a:spcAft>
              <a:defRPr/>
            </a:pPr>
            <a:r>
              <a:rPr lang="en-CA" sz="3000" b="1" dirty="0">
                <a:solidFill>
                  <a:schemeClr val="bg1"/>
                </a:solidFill>
                <a:latin typeface="+mn-lt"/>
              </a:rPr>
              <a:t>from </a:t>
            </a:r>
          </a:p>
          <a:p>
            <a:pPr algn="ctr" fontAlgn="auto">
              <a:spcBef>
                <a:spcPts val="0"/>
              </a:spcBef>
              <a:spcAft>
                <a:spcPts val="0"/>
              </a:spcAft>
              <a:defRPr/>
            </a:pPr>
            <a:endParaRPr lang="lv-LV" sz="3000" b="1" dirty="0" smtClean="0">
              <a:solidFill>
                <a:schemeClr val="bg1"/>
              </a:solidFill>
              <a:latin typeface="+mn-lt"/>
            </a:endParaRPr>
          </a:p>
          <a:p>
            <a:pPr algn="ctr" fontAlgn="auto">
              <a:spcBef>
                <a:spcPts val="0"/>
              </a:spcBef>
              <a:spcAft>
                <a:spcPts val="0"/>
              </a:spcAft>
              <a:defRPr/>
            </a:pPr>
            <a:r>
              <a:rPr lang="lv-LV" sz="3000" b="1" dirty="0" smtClean="0">
                <a:solidFill>
                  <a:schemeClr val="bg1"/>
                </a:solidFill>
                <a:latin typeface="+mn-lt"/>
              </a:rPr>
              <a:t> </a:t>
            </a:r>
          </a:p>
          <a:p>
            <a:pPr algn="ctr" fontAlgn="auto">
              <a:spcBef>
                <a:spcPts val="0"/>
              </a:spcBef>
              <a:spcAft>
                <a:spcPts val="0"/>
              </a:spcAft>
              <a:defRPr/>
            </a:pPr>
            <a:endParaRPr lang="lv-LV" sz="3000" b="1" dirty="0" smtClean="0">
              <a:solidFill>
                <a:schemeClr val="bg1"/>
              </a:solidFill>
              <a:latin typeface="+mn-lt"/>
            </a:endParaRPr>
          </a:p>
          <a:p>
            <a:pPr algn="ctr" fontAlgn="auto">
              <a:spcBef>
                <a:spcPts val="0"/>
              </a:spcBef>
              <a:spcAft>
                <a:spcPts val="0"/>
              </a:spcAft>
              <a:defRPr/>
            </a:pPr>
            <a:endParaRPr lang="lv-LV" sz="3000" b="1" dirty="0">
              <a:solidFill>
                <a:schemeClr val="bg1"/>
              </a:solidFill>
              <a:latin typeface="+mn-lt"/>
            </a:endParaRPr>
          </a:p>
          <a:p>
            <a:pPr algn="ctr" fontAlgn="auto">
              <a:spcBef>
                <a:spcPts val="0"/>
              </a:spcBef>
              <a:spcAft>
                <a:spcPts val="0"/>
              </a:spcAft>
              <a:defRPr/>
            </a:pPr>
            <a:r>
              <a:rPr lang="lv-LV" sz="3000" b="1" dirty="0">
                <a:solidFill>
                  <a:schemeClr val="bg1"/>
                </a:solidFill>
                <a:latin typeface="+mn-lt"/>
              </a:rPr>
              <a:t>of the </a:t>
            </a:r>
            <a:r>
              <a:rPr lang="lv-LV" sz="3000" b="1" dirty="0" smtClean="0">
                <a:solidFill>
                  <a:schemeClr val="bg1"/>
                </a:solidFill>
                <a:latin typeface="+mn-lt"/>
              </a:rPr>
              <a:t>US</a:t>
            </a:r>
            <a:r>
              <a:rPr lang="en-US" sz="3000" b="1" dirty="0" smtClean="0">
                <a:solidFill>
                  <a:schemeClr val="bg1"/>
                </a:solidFill>
                <a:latin typeface="+mn-lt"/>
              </a:rPr>
              <a:t> </a:t>
            </a:r>
            <a:r>
              <a:rPr lang="en-CA" sz="3000" b="1" dirty="0" smtClean="0">
                <a:solidFill>
                  <a:schemeClr val="bg1"/>
                </a:solidFill>
                <a:latin typeface="+mn-lt"/>
              </a:rPr>
              <a:t> </a:t>
            </a:r>
            <a:endParaRPr lang="en-CA" sz="3000" b="1" dirty="0">
              <a:solidFill>
                <a:schemeClr val="bg1"/>
              </a:solidFill>
              <a:latin typeface="+mn-lt"/>
            </a:endParaRPr>
          </a:p>
        </p:txBody>
      </p:sp>
      <p:pic>
        <p:nvPicPr>
          <p:cNvPr id="16390" name="Picture 7" descr="TPENERGY-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pic>
        <p:nvPicPr>
          <p:cNvPr id="9" name="Picture 8" descr="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7442" y="4250461"/>
            <a:ext cx="2259838" cy="1623573"/>
          </a:xfrm>
          <a:prstGeom prst="rect">
            <a:avLst/>
          </a:prstGeom>
        </p:spPr>
      </p:pic>
    </p:spTree>
    <p:extLst>
      <p:ext uri="{BB962C8B-B14F-4D97-AF65-F5344CB8AC3E}">
        <p14:creationId xmlns:p14="http://schemas.microsoft.com/office/powerpoint/2010/main" val="1733024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447801" y="1814513"/>
            <a:ext cx="6477000" cy="3785652"/>
          </a:xfrm>
          <a:prstGeom prst="rect">
            <a:avLst/>
          </a:prstGeom>
          <a:noFill/>
          <a:ln w="9525">
            <a:noFill/>
            <a:miter lim="800000"/>
            <a:headEnd/>
            <a:tailEnd/>
          </a:ln>
        </p:spPr>
        <p:txBody>
          <a:bodyPr wrap="square">
            <a:spAutoFit/>
          </a:bodyPr>
          <a:lstStyle/>
          <a:p>
            <a:pPr algn="ctr">
              <a:spcBef>
                <a:spcPct val="50000"/>
              </a:spcBef>
            </a:pPr>
            <a:r>
              <a:rPr lang="en-US" sz="6000" b="1" dirty="0" smtClean="0">
                <a:solidFill>
                  <a:schemeClr val="bg1"/>
                </a:solidFill>
                <a:latin typeface="Calibri" pitchFamily="34" charset="0"/>
              </a:rPr>
              <a:t>PRM Energy</a:t>
            </a:r>
          </a:p>
          <a:p>
            <a:pPr algn="ctr">
              <a:spcBef>
                <a:spcPct val="50000"/>
              </a:spcBef>
            </a:pPr>
            <a:r>
              <a:rPr lang="en-US" sz="6000" b="1" dirty="0" smtClean="0">
                <a:solidFill>
                  <a:schemeClr val="bg1"/>
                </a:solidFill>
                <a:latin typeface="Calibri" pitchFamily="34" charset="0"/>
              </a:rPr>
              <a:t>Plants in </a:t>
            </a:r>
          </a:p>
          <a:p>
            <a:pPr algn="ctr">
              <a:spcBef>
                <a:spcPct val="50000"/>
              </a:spcBef>
            </a:pPr>
            <a:r>
              <a:rPr lang="en-US" sz="6000" b="1" dirty="0" smtClean="0">
                <a:solidFill>
                  <a:schemeClr val="bg1"/>
                </a:solidFill>
                <a:latin typeface="Calibri" pitchFamily="34" charset="0"/>
              </a:rPr>
              <a:t>Operation</a:t>
            </a:r>
            <a:endParaRPr lang="tr-TR" sz="6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Tree>
    <p:extLst>
      <p:ext uri="{BB962C8B-B14F-4D97-AF65-F5344CB8AC3E}">
        <p14:creationId xmlns:p14="http://schemas.microsoft.com/office/powerpoint/2010/main" val="2983153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PRME Cogeneration </a:t>
            </a:r>
            <a:r>
              <a:rPr lang="en-US" sz="4000" b="1" dirty="0">
                <a:solidFill>
                  <a:schemeClr val="bg1"/>
                </a:solidFill>
                <a:latin typeface="Calibri" pitchFamily="34" charset="0"/>
              </a:rPr>
              <a:t>(CHP</a:t>
            </a:r>
            <a:r>
              <a:rPr lang="en-US" sz="4000" b="1" dirty="0" smtClean="0">
                <a:solidFill>
                  <a:schemeClr val="bg1"/>
                </a:solidFill>
                <a:latin typeface="Calibri" pitchFamily="34" charset="0"/>
              </a:rPr>
              <a:t>) Plants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2" name="Picture 1" descr="Cogeneration (CHP) 1 .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9724" y="3337440"/>
            <a:ext cx="1909698" cy="2936360"/>
          </a:xfrm>
          <a:prstGeom prst="rect">
            <a:avLst/>
          </a:prstGeom>
        </p:spPr>
      </p:pic>
      <p:pic>
        <p:nvPicPr>
          <p:cNvPr id="3" name="Picture 2" descr="Cogeneration (CHP) 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4670" y="2701347"/>
            <a:ext cx="2030177" cy="3334889"/>
          </a:xfrm>
          <a:prstGeom prst="rect">
            <a:avLst/>
          </a:prstGeom>
        </p:spPr>
      </p:pic>
      <p:pic>
        <p:nvPicPr>
          <p:cNvPr id="4" name="Picture 3" descr="Cogeneration (CHP) 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42926" y="1441405"/>
            <a:ext cx="2466980" cy="2734236"/>
          </a:xfrm>
          <a:prstGeom prst="rect">
            <a:avLst/>
          </a:prstGeom>
        </p:spPr>
      </p:pic>
      <p:pic>
        <p:nvPicPr>
          <p:cNvPr id="6" name="Picture 5" descr="Cogeneration (CHP) 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0111" y="1325376"/>
            <a:ext cx="2332878" cy="3650036"/>
          </a:xfrm>
          <a:prstGeom prst="rect">
            <a:avLst/>
          </a:prstGeom>
        </p:spPr>
      </p:pic>
    </p:spTree>
    <p:extLst>
      <p:ext uri="{BB962C8B-B14F-4D97-AF65-F5344CB8AC3E}">
        <p14:creationId xmlns:p14="http://schemas.microsoft.com/office/powerpoint/2010/main" val="16501232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PRME Electrical Generation</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2" name="Picture 1" descr="Electrical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4672" y="3264647"/>
            <a:ext cx="2316705" cy="2913529"/>
          </a:xfrm>
          <a:prstGeom prst="rect">
            <a:avLst/>
          </a:prstGeom>
        </p:spPr>
      </p:pic>
      <p:pic>
        <p:nvPicPr>
          <p:cNvPr id="3" name="Picture 2" descr="Electrical 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1618" y="1220788"/>
            <a:ext cx="2751884" cy="2605834"/>
          </a:xfrm>
          <a:prstGeom prst="rect">
            <a:avLst/>
          </a:prstGeom>
        </p:spPr>
      </p:pic>
      <p:pic>
        <p:nvPicPr>
          <p:cNvPr id="4" name="Picture 3" descr="Electrical 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1213" y="1536700"/>
            <a:ext cx="2434676" cy="3736788"/>
          </a:xfrm>
          <a:prstGeom prst="rect">
            <a:avLst/>
          </a:prstGeom>
        </p:spPr>
      </p:pic>
      <p:pic>
        <p:nvPicPr>
          <p:cNvPr id="5" name="Picture 4" descr="Electrical 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50148" y="3089088"/>
            <a:ext cx="2751470" cy="3184712"/>
          </a:xfrm>
          <a:prstGeom prst="rect">
            <a:avLst/>
          </a:prstGeom>
        </p:spPr>
      </p:pic>
    </p:spTree>
    <p:extLst>
      <p:ext uri="{BB962C8B-B14F-4D97-AF65-F5344CB8AC3E}">
        <p14:creationId xmlns:p14="http://schemas.microsoft.com/office/powerpoint/2010/main" val="10409964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PRME Thermal Applications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2" name="Picture 1" descr="Thermal 1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109" y="2144530"/>
            <a:ext cx="2461185" cy="3495296"/>
          </a:xfrm>
          <a:prstGeom prst="rect">
            <a:avLst/>
          </a:prstGeom>
        </p:spPr>
      </p:pic>
      <p:pic>
        <p:nvPicPr>
          <p:cNvPr id="3" name="Picture 2" descr="Thermal 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1743" y="4654176"/>
            <a:ext cx="1834760" cy="1748118"/>
          </a:xfrm>
          <a:prstGeom prst="rect">
            <a:avLst/>
          </a:prstGeom>
        </p:spPr>
      </p:pic>
      <p:pic>
        <p:nvPicPr>
          <p:cNvPr id="5" name="Picture 4" descr="Thermal 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58705" y="1112699"/>
            <a:ext cx="2799537" cy="2379607"/>
          </a:xfrm>
          <a:prstGeom prst="rect">
            <a:avLst/>
          </a:prstGeom>
        </p:spPr>
      </p:pic>
      <p:pic>
        <p:nvPicPr>
          <p:cNvPr id="7" name="Picture 6" descr="Thermal 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84546" y="3517901"/>
            <a:ext cx="2747856" cy="2114923"/>
          </a:xfrm>
          <a:prstGeom prst="rect">
            <a:avLst/>
          </a:prstGeom>
        </p:spPr>
      </p:pic>
      <p:pic>
        <p:nvPicPr>
          <p:cNvPr id="8" name="Picture 7" descr="Thermal 5.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94105" y="1203579"/>
            <a:ext cx="2873189" cy="2688599"/>
          </a:xfrm>
          <a:prstGeom prst="rect">
            <a:avLst/>
          </a:prstGeom>
        </p:spPr>
      </p:pic>
    </p:spTree>
    <p:extLst>
      <p:ext uri="{BB962C8B-B14F-4D97-AF65-F5344CB8AC3E}">
        <p14:creationId xmlns:p14="http://schemas.microsoft.com/office/powerpoint/2010/main" val="18395236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PRME Thermal Applications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9" name="Picture 8" descr="Thermal 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3170" y="4046445"/>
            <a:ext cx="2297956" cy="2016312"/>
          </a:xfrm>
          <a:prstGeom prst="rect">
            <a:avLst/>
          </a:prstGeom>
        </p:spPr>
      </p:pic>
      <p:pic>
        <p:nvPicPr>
          <p:cNvPr id="10" name="Picture 9" descr="Thermal 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0817" y="1220788"/>
            <a:ext cx="2207208" cy="2410665"/>
          </a:xfrm>
          <a:prstGeom prst="rect">
            <a:avLst/>
          </a:prstGeom>
        </p:spPr>
      </p:pic>
      <p:pic>
        <p:nvPicPr>
          <p:cNvPr id="11" name="Picture 10" descr="Thermal 8.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92355" y="1504949"/>
            <a:ext cx="2610840" cy="4768851"/>
          </a:xfrm>
          <a:prstGeom prst="rect">
            <a:avLst/>
          </a:prstGeom>
        </p:spPr>
      </p:pic>
      <p:pic>
        <p:nvPicPr>
          <p:cNvPr id="12" name="Picture 11" descr="Thermal 9.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35244" y="1511673"/>
            <a:ext cx="2540400" cy="3925421"/>
          </a:xfrm>
          <a:prstGeom prst="rect">
            <a:avLst/>
          </a:prstGeom>
        </p:spPr>
      </p:pic>
    </p:spTree>
    <p:extLst>
      <p:ext uri="{BB962C8B-B14F-4D97-AF65-F5344CB8AC3E}">
        <p14:creationId xmlns:p14="http://schemas.microsoft.com/office/powerpoint/2010/main" val="28822601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Malaysia </a:t>
            </a:r>
            <a:r>
              <a:rPr lang="en-US" sz="4000" b="1" dirty="0">
                <a:solidFill>
                  <a:schemeClr val="bg1"/>
                </a:solidFill>
                <a:latin typeface="Calibri" pitchFamily="34" charset="0"/>
              </a:rPr>
              <a:t>(1 of 7 plants)</a:t>
            </a:r>
            <a:endParaRPr lang="tr-TR" sz="4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pic>
        <p:nvPicPr>
          <p:cNvPr id="6" name="Picture 5" descr="Simpang Empat Malaysia 1991.jpg"/>
          <p:cNvPicPr>
            <a:picLocks noChangeAspect="1"/>
          </p:cNvPicPr>
          <p:nvPr/>
        </p:nvPicPr>
        <p:blipFill>
          <a:blip r:embed="rId3" cstate="print"/>
          <a:stretch>
            <a:fillRect/>
          </a:stretch>
        </p:blipFill>
        <p:spPr>
          <a:xfrm>
            <a:off x="1447800" y="1524000"/>
            <a:ext cx="6324600" cy="4743450"/>
          </a:xfrm>
          <a:prstGeom prst="rect">
            <a:avLst/>
          </a:prstGeom>
        </p:spPr>
      </p:pic>
    </p:spTree>
    <p:extLst>
      <p:ext uri="{BB962C8B-B14F-4D97-AF65-F5344CB8AC3E}">
        <p14:creationId xmlns:p14="http://schemas.microsoft.com/office/powerpoint/2010/main" val="42151597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bg1"/>
                </a:solidFill>
                <a:latin typeface="Calibri" pitchFamily="34" charset="0"/>
              </a:rPr>
              <a:t>France - 2014</a:t>
            </a:r>
            <a:endParaRPr lang="tr-TR" sz="24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3" name="Rectangle 2"/>
          <p:cNvSpPr/>
          <p:nvPr/>
        </p:nvSpPr>
        <p:spPr>
          <a:xfrm>
            <a:off x="134470" y="1220788"/>
            <a:ext cx="8890001" cy="1231106"/>
          </a:xfrm>
          <a:prstGeom prst="rect">
            <a:avLst/>
          </a:prstGeom>
        </p:spPr>
        <p:txBody>
          <a:bodyPr wrap="square">
            <a:spAutoFit/>
          </a:bodyPr>
          <a:lstStyle/>
          <a:p>
            <a:r>
              <a:rPr lang="en-US" dirty="0" smtClean="0"/>
              <a:t>PRME commissioned </a:t>
            </a:r>
            <a:r>
              <a:rPr lang="en-US" dirty="0"/>
              <a:t>its latest Waste to Energy Gasification </a:t>
            </a:r>
            <a:r>
              <a:rPr lang="en-US" dirty="0" smtClean="0"/>
              <a:t>System in late, 2014. </a:t>
            </a:r>
            <a:r>
              <a:rPr lang="en-US" sz="1400" dirty="0"/>
              <a:t>The 200 tons/day PRME Gasifier produces a combustible syngas from RDF and other waste fuels and conditioned for firing a Combined Cycle Internal Combustion Engine/Generator System and a steam turbine system. The syngas from the PRME gasifier will fire six (6) Caterpillar G3516 IC </a:t>
            </a:r>
            <a:r>
              <a:rPr lang="en-US" sz="1400" dirty="0" err="1"/>
              <a:t>Gensets</a:t>
            </a:r>
            <a:r>
              <a:rPr lang="en-US" sz="1400" dirty="0"/>
              <a:t> to generate </a:t>
            </a:r>
            <a:r>
              <a:rPr lang="en-US" sz="1400" dirty="0" smtClean="0"/>
              <a:t>6.0 MWe </a:t>
            </a:r>
            <a:r>
              <a:rPr lang="en-US" sz="1400" dirty="0"/>
              <a:t>gross with another 2.0MWe from the Combined </a:t>
            </a:r>
            <a:r>
              <a:rPr lang="en-US" sz="1400" dirty="0" smtClean="0"/>
              <a:t>Cycle and </a:t>
            </a:r>
            <a:r>
              <a:rPr lang="en-US" sz="1400" dirty="0"/>
              <a:t>the world’s most respected IC engine/generator.</a:t>
            </a:r>
          </a:p>
        </p:txBody>
      </p:sp>
      <p:pic>
        <p:nvPicPr>
          <p:cNvPr id="4" name="Picture 3" descr="PE-06-09 150514 French plant 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2952" y="2413338"/>
            <a:ext cx="2264685" cy="2264685"/>
          </a:xfrm>
          <a:prstGeom prst="rect">
            <a:avLst/>
          </a:prstGeom>
        </p:spPr>
      </p:pic>
      <p:pic>
        <p:nvPicPr>
          <p:cNvPr id="5" name="Picture 4" descr="PE-06-09 150514 French plant 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843" y="2667338"/>
            <a:ext cx="2047413" cy="2772335"/>
          </a:xfrm>
          <a:prstGeom prst="rect">
            <a:avLst/>
          </a:prstGeom>
        </p:spPr>
      </p:pic>
      <p:pic>
        <p:nvPicPr>
          <p:cNvPr id="6" name="Picture 5" descr="PE-06-09 150514 French plant 0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9744" y="4996704"/>
            <a:ext cx="1820373" cy="1354835"/>
          </a:xfrm>
          <a:prstGeom prst="rect">
            <a:avLst/>
          </a:prstGeom>
        </p:spPr>
      </p:pic>
      <p:pic>
        <p:nvPicPr>
          <p:cNvPr id="7" name="Picture 6" descr="PE-06-09 150514 French plant 0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95901" y="2435376"/>
            <a:ext cx="2282416" cy="3004297"/>
          </a:xfrm>
          <a:prstGeom prst="rect">
            <a:avLst/>
          </a:prstGeom>
        </p:spPr>
      </p:pic>
      <p:pic>
        <p:nvPicPr>
          <p:cNvPr id="8" name="Picture 7" descr="PE-06-09 150514 French plant 05.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06441" y="4279159"/>
            <a:ext cx="2189460" cy="1642095"/>
          </a:xfrm>
          <a:prstGeom prst="rect">
            <a:avLst/>
          </a:prstGeom>
        </p:spPr>
      </p:pic>
    </p:spTree>
    <p:extLst>
      <p:ext uri="{BB962C8B-B14F-4D97-AF65-F5344CB8AC3E}">
        <p14:creationId xmlns:p14="http://schemas.microsoft.com/office/powerpoint/2010/main" val="19404348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2689" y="3630987"/>
            <a:ext cx="258220" cy="393861"/>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3579" y="2991845"/>
            <a:ext cx="258220" cy="393861"/>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8508" y="2991845"/>
            <a:ext cx="258220" cy="393861"/>
          </a:xfrm>
          <a:prstGeom prst="rect">
            <a:avLst/>
          </a:prstGeom>
        </p:spPr>
      </p:pic>
      <p:pic>
        <p:nvPicPr>
          <p:cNvPr id="10" name="Picture 8" descr="map for brochure"/>
          <p:cNvPicPr>
            <a:picLocks noChangeAspect="1" noChangeArrowheads="1"/>
          </p:cNvPicPr>
          <p:nvPr/>
        </p:nvPicPr>
        <p:blipFill>
          <a:blip r:embed="rId3" cstate="print"/>
          <a:srcRect/>
          <a:stretch>
            <a:fillRect/>
          </a:stretch>
        </p:blipFill>
        <p:spPr bwMode="auto">
          <a:xfrm>
            <a:off x="1521607" y="1823189"/>
            <a:ext cx="6096000" cy="3628910"/>
          </a:xfrm>
          <a:prstGeom prst="rect">
            <a:avLst/>
          </a:prstGeom>
          <a:noFill/>
          <a:ln w="9525">
            <a:noFill/>
            <a:miter lim="800000"/>
            <a:headEnd/>
            <a:tailEnd/>
          </a:ln>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7746" y="3067536"/>
            <a:ext cx="202260" cy="308505"/>
          </a:xfrm>
          <a:prstGeom prst="rect">
            <a:avLst/>
          </a:prstGeom>
        </p:spPr>
      </p:pic>
      <p:sp>
        <p:nvSpPr>
          <p:cNvPr id="50178" name="Text Box 6"/>
          <p:cNvSpPr txBox="1">
            <a:spLocks noChangeArrowheads="1"/>
          </p:cNvSpPr>
          <p:nvPr/>
        </p:nvSpPr>
        <p:spPr bwMode="auto">
          <a:xfrm>
            <a:off x="1485901" y="404813"/>
            <a:ext cx="7416800" cy="892552"/>
          </a:xfrm>
          <a:prstGeom prst="rect">
            <a:avLst/>
          </a:prstGeom>
          <a:noFill/>
          <a:ln w="9525">
            <a:noFill/>
            <a:miter lim="800000"/>
            <a:headEnd/>
            <a:tailEnd/>
          </a:ln>
        </p:spPr>
        <p:txBody>
          <a:bodyPr wrap="square">
            <a:spAutoFit/>
          </a:bodyPr>
          <a:lstStyle/>
          <a:p>
            <a:pPr algn="ctr" eaLnBrk="1" hangingPunct="1">
              <a:lnSpc>
                <a:spcPct val="80000"/>
              </a:lnSpc>
              <a:defRPr/>
            </a:pPr>
            <a:r>
              <a:rPr lang="en-US" sz="4000" b="1" dirty="0" smtClean="0">
                <a:solidFill>
                  <a:schemeClr val="bg1"/>
                </a:solidFill>
                <a:latin typeface="Calibri" pitchFamily="34" charset="0"/>
              </a:rPr>
              <a:t>FOR </a:t>
            </a:r>
            <a:r>
              <a:rPr lang="en-US" sz="4000" b="1" dirty="0">
                <a:solidFill>
                  <a:schemeClr val="bg1"/>
                </a:solidFill>
                <a:latin typeface="Calibri" pitchFamily="34" charset="0"/>
              </a:rPr>
              <a:t>OVER 30 </a:t>
            </a:r>
            <a:r>
              <a:rPr lang="en-US" sz="4000" b="1" dirty="0" smtClean="0">
                <a:solidFill>
                  <a:schemeClr val="bg1"/>
                </a:solidFill>
                <a:latin typeface="Calibri" pitchFamily="34" charset="0"/>
              </a:rPr>
              <a:t>YEARS</a:t>
            </a:r>
            <a:endParaRPr lang="en-US" sz="4000" b="1" dirty="0">
              <a:solidFill>
                <a:schemeClr val="bg1"/>
              </a:solidFill>
              <a:latin typeface="Calibri" pitchFamily="34" charset="0"/>
            </a:endParaRPr>
          </a:p>
          <a:p>
            <a:pPr algn="ctr" eaLnBrk="1" hangingPunct="1">
              <a:lnSpc>
                <a:spcPct val="80000"/>
              </a:lnSpc>
              <a:defRPr/>
            </a:pPr>
            <a:r>
              <a:rPr lang="en-US" sz="2400" b="1" dirty="0" smtClean="0">
                <a:solidFill>
                  <a:schemeClr val="bg1"/>
                </a:solidFill>
                <a:latin typeface="Calibri" pitchFamily="34" charset="0"/>
              </a:rPr>
              <a:t>PLANTS </a:t>
            </a:r>
            <a:r>
              <a:rPr lang="en-US" sz="2400" b="1" dirty="0">
                <a:solidFill>
                  <a:schemeClr val="bg1"/>
                </a:solidFill>
                <a:latin typeface="Calibri" pitchFamily="34" charset="0"/>
              </a:rPr>
              <a:t>OPERATING ON FIVE </a:t>
            </a:r>
            <a:r>
              <a:rPr lang="en-US" sz="2400" b="1" dirty="0" smtClean="0">
                <a:solidFill>
                  <a:schemeClr val="bg1"/>
                </a:solidFill>
                <a:latin typeface="Calibri" pitchFamily="34" charset="0"/>
              </a:rPr>
              <a:t>CONTINENTS</a:t>
            </a:r>
            <a:endParaRPr lang="en-US" sz="2400" b="1" dirty="0">
              <a:solidFill>
                <a:schemeClr val="bg1"/>
              </a:solidFill>
              <a:latin typeface="Calibri" pitchFamily="34" charset="0"/>
            </a:endParaRPr>
          </a:p>
        </p:txBody>
      </p:sp>
      <p:pic>
        <p:nvPicPr>
          <p:cNvPr id="50179" name="Picture 4" descr="TPENERGY-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0" name="Rectangle 3"/>
          <p:cNvSpPr>
            <a:spLocks noChangeArrowheads="1"/>
          </p:cNvSpPr>
          <p:nvPr/>
        </p:nvSpPr>
        <p:spPr bwMode="auto">
          <a:xfrm>
            <a:off x="2635885" y="5643263"/>
            <a:ext cx="3341687" cy="727674"/>
          </a:xfrm>
          <a:prstGeom prst="rect">
            <a:avLst/>
          </a:prstGeom>
          <a:noFill/>
          <a:ln>
            <a:noFill/>
          </a:ln>
          <a:effectLst/>
          <a:extLst/>
        </p:spPr>
        <p:txBody>
          <a:bodyPr/>
          <a:lstStyle/>
          <a:p>
            <a:pPr marL="342900" indent="-342900" fontAlgn="auto">
              <a:lnSpc>
                <a:spcPct val="90000"/>
              </a:lnSpc>
              <a:spcBef>
                <a:spcPts val="0"/>
              </a:spcBef>
              <a:spcAft>
                <a:spcPts val="0"/>
              </a:spcAft>
              <a:buFont typeface="Arial"/>
              <a:buChar char="•"/>
              <a:defRPr/>
            </a:pPr>
            <a:endParaRPr lang="en-GB" sz="2000" dirty="0" smtClean="0">
              <a:effectLst>
                <a:outerShdw blurRad="38100" dist="38100" dir="2700000" algn="tl">
                  <a:srgbClr val="DDDDDD"/>
                </a:outerShdw>
              </a:effectLst>
              <a:latin typeface="+mn-lt"/>
            </a:endParaRPr>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8750" y="2759893"/>
            <a:ext cx="258220" cy="307643"/>
          </a:xfrm>
          <a:prstGeom prst="rect">
            <a:avLst/>
          </a:prstGeom>
        </p:spPr>
      </p:pic>
    </p:spTree>
    <p:extLst>
      <p:ext uri="{BB962C8B-B14F-4D97-AF65-F5344CB8AC3E}">
        <p14:creationId xmlns:p14="http://schemas.microsoft.com/office/powerpoint/2010/main" val="3343353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18181"/>
            <a:ext cx="6536071" cy="707886"/>
          </a:xfrm>
          <a:prstGeom prst="rect">
            <a:avLst/>
          </a:prstGeom>
          <a:noFill/>
          <a:ln w="9525">
            <a:noFill/>
            <a:miter lim="800000"/>
            <a:headEnd/>
            <a:tailEnd/>
          </a:ln>
        </p:spPr>
        <p:txBody>
          <a:bodyPr wrap="square">
            <a:spAutoFit/>
          </a:bodyPr>
          <a:lstStyle/>
          <a:p>
            <a:pPr algn="ctr">
              <a:spcBef>
                <a:spcPct val="50000"/>
              </a:spcBef>
            </a:pPr>
            <a:r>
              <a:rPr lang="en-GB" sz="4000" b="1" dirty="0" smtClean="0">
                <a:solidFill>
                  <a:schemeClr val="bg1"/>
                </a:solidFill>
                <a:latin typeface="Calibri" pitchFamily="34" charset="0"/>
              </a:rPr>
              <a:t>Letters of Recommendation</a:t>
            </a: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7" name="Rectangle 3"/>
          <p:cNvSpPr>
            <a:spLocks noChangeArrowheads="1"/>
          </p:cNvSpPr>
          <p:nvPr/>
        </p:nvSpPr>
        <p:spPr bwMode="auto">
          <a:xfrm>
            <a:off x="369888" y="1430418"/>
            <a:ext cx="8520769" cy="4830012"/>
          </a:xfrm>
          <a:prstGeom prst="rect">
            <a:avLst/>
          </a:prstGeom>
          <a:noFill/>
          <a:ln>
            <a:noFill/>
          </a:ln>
          <a:effectLst/>
          <a:extLst/>
        </p:spPr>
        <p:txBody>
          <a:bodyPr/>
          <a:lstStyle/>
          <a:p>
            <a:r>
              <a:rPr lang="en-US" dirty="0" smtClean="0">
                <a:effectLst>
                  <a:outerShdw blurRad="38100" dist="38100" dir="2700000" algn="tl">
                    <a:srgbClr val="DDDDDD"/>
                  </a:outerShdw>
                </a:effectLst>
                <a:latin typeface="+mn-lt"/>
              </a:rPr>
              <a:t>Letters of recommendation are available on request  from satisfied customers, including:</a:t>
            </a:r>
          </a:p>
          <a:p>
            <a:endParaRPr lang="en-US" dirty="0">
              <a:effectLst>
                <a:outerShdw blurRad="38100" dist="38100" dir="2700000" algn="tl">
                  <a:srgbClr val="DDDDDD"/>
                </a:outerShdw>
              </a:effectLst>
              <a:latin typeface="+mn-lt"/>
            </a:endParaRPr>
          </a:p>
          <a:p>
            <a:r>
              <a:rPr lang="en-US" dirty="0" smtClean="0">
                <a:effectLst>
                  <a:outerShdw blurRad="38100" dist="38100" dir="2700000" algn="tl">
                    <a:srgbClr val="DDDDDD"/>
                  </a:outerShdw>
                </a:effectLst>
                <a:latin typeface="+mn-lt"/>
              </a:rPr>
              <a:t>Riceland </a:t>
            </a:r>
            <a:r>
              <a:rPr lang="en-US" dirty="0">
                <a:effectLst>
                  <a:outerShdw blurRad="38100" dist="38100" dir="2700000" algn="tl">
                    <a:srgbClr val="DDDDDD"/>
                  </a:outerShdw>
                </a:effectLst>
                <a:latin typeface="+mn-lt"/>
              </a:rPr>
              <a:t>Foods, Inc. – the largest rice processor in the world.  Riceland has two PRME systems at Stuttgart and Jonesboro.  These two plants were both commissioned in December, 1996 and convert 685 tons per day of </a:t>
            </a:r>
            <a:r>
              <a:rPr lang="en-US" dirty="0" smtClean="0">
                <a:effectLst>
                  <a:outerShdw blurRad="38100" dist="38100" dir="2700000" algn="tl">
                    <a:srgbClr val="DDDDDD"/>
                  </a:outerShdw>
                </a:effectLst>
                <a:latin typeface="+mn-lt"/>
              </a:rPr>
              <a:t>biomass to </a:t>
            </a:r>
            <a:r>
              <a:rPr lang="en-US" dirty="0">
                <a:effectLst>
                  <a:outerShdw blurRad="38100" dist="38100" dir="2700000" algn="tl">
                    <a:srgbClr val="DDDDDD"/>
                  </a:outerShdw>
                </a:effectLst>
                <a:latin typeface="+mn-lt"/>
              </a:rPr>
              <a:t>heat, steam and electricity.</a:t>
            </a:r>
          </a:p>
          <a:p>
            <a:endParaRPr lang="en-US" dirty="0">
              <a:effectLst>
                <a:outerShdw blurRad="38100" dist="38100" dir="2700000" algn="tl">
                  <a:srgbClr val="DDDDDD"/>
                </a:outerShdw>
              </a:effectLst>
              <a:latin typeface="+mn-lt"/>
            </a:endParaRPr>
          </a:p>
          <a:p>
            <a:r>
              <a:rPr lang="en-US" dirty="0" smtClean="0">
                <a:effectLst>
                  <a:outerShdw blurRad="38100" dist="38100" dir="2700000" algn="tl">
                    <a:srgbClr val="DDDDDD"/>
                  </a:outerShdw>
                </a:effectLst>
                <a:latin typeface="+mn-lt"/>
              </a:rPr>
              <a:t>ENERIA</a:t>
            </a:r>
            <a:r>
              <a:rPr lang="en-US" dirty="0">
                <a:effectLst>
                  <a:outerShdw blurRad="38100" dist="38100" dir="2700000" algn="tl">
                    <a:srgbClr val="DDDDDD"/>
                  </a:outerShdw>
                </a:effectLst>
                <a:latin typeface="+mn-lt"/>
              </a:rPr>
              <a:t>,  </a:t>
            </a:r>
            <a:r>
              <a:rPr lang="en-US" dirty="0" err="1">
                <a:effectLst>
                  <a:outerShdw blurRad="38100" dist="38100" dir="2700000" algn="tl">
                    <a:srgbClr val="DDDDDD"/>
                  </a:outerShdw>
                </a:effectLst>
                <a:latin typeface="+mn-lt"/>
              </a:rPr>
              <a:t>Moissannes</a:t>
            </a:r>
            <a:r>
              <a:rPr lang="en-US" dirty="0">
                <a:effectLst>
                  <a:outerShdw blurRad="38100" dist="38100" dir="2700000" algn="tl">
                    <a:srgbClr val="DDDDDD"/>
                  </a:outerShdw>
                </a:effectLst>
                <a:latin typeface="+mn-lt"/>
              </a:rPr>
              <a:t> (France)</a:t>
            </a:r>
            <a:r>
              <a:rPr lang="en-US" dirty="0" smtClean="0">
                <a:effectLst>
                  <a:outerShdw blurRad="38100" dist="38100" dir="2700000" algn="tl">
                    <a:srgbClr val="DDDDDD"/>
                  </a:outerShdw>
                </a:effectLst>
                <a:latin typeface="+mn-lt"/>
              </a:rPr>
              <a:t>— ENERIA </a:t>
            </a:r>
            <a:r>
              <a:rPr lang="en-US" dirty="0">
                <a:effectLst>
                  <a:outerShdw blurRad="38100" dist="38100" dir="2700000" algn="tl">
                    <a:srgbClr val="DDDDDD"/>
                  </a:outerShdw>
                </a:effectLst>
                <a:latin typeface="+mn-lt"/>
              </a:rPr>
              <a:t>is the Caterpillar distributor for France, Poland, Romania, Algeria and Belgium.  ENERIA purchased a test/demo PRME system in </a:t>
            </a:r>
            <a:r>
              <a:rPr lang="en-US" dirty="0" smtClean="0">
                <a:effectLst>
                  <a:outerShdw blurRad="38100" dist="38100" dir="2700000" algn="tl">
                    <a:srgbClr val="DDDDDD"/>
                  </a:outerShdw>
                </a:effectLst>
                <a:latin typeface="+mn-lt"/>
              </a:rPr>
              <a:t>2005 </a:t>
            </a:r>
            <a:r>
              <a:rPr lang="en-US" dirty="0">
                <a:effectLst>
                  <a:outerShdw blurRad="38100" dist="38100" dir="2700000" algn="tl">
                    <a:srgbClr val="DDDDDD"/>
                  </a:outerShdw>
                </a:effectLst>
                <a:latin typeface="+mn-lt"/>
              </a:rPr>
              <a:t>to confirm that the PRME Gasifier would produce a suitable syngas for firing the Caterpillar Internal Combustion Engine.  ENERIA operated the plant for approximately 6 years to test the PRME system on various types of biomass fuels and processed municipal solid waste</a:t>
            </a:r>
            <a:r>
              <a:rPr lang="en-US" dirty="0" smtClean="0">
                <a:effectLst>
                  <a:outerShdw blurRad="38100" dist="38100" dir="2700000" algn="tl">
                    <a:srgbClr val="DDDDDD"/>
                  </a:outerShdw>
                </a:effectLst>
                <a:latin typeface="+mn-lt"/>
              </a:rPr>
              <a:t>.</a:t>
            </a:r>
          </a:p>
          <a:p>
            <a:endParaRPr lang="en-US" dirty="0">
              <a:effectLst>
                <a:outerShdw blurRad="38100" dist="38100" dir="2700000" algn="tl">
                  <a:srgbClr val="DDDDDD"/>
                </a:outerShdw>
              </a:effectLst>
              <a:latin typeface="+mn-lt"/>
            </a:endParaRPr>
          </a:p>
          <a:p>
            <a:r>
              <a:rPr lang="en-US" dirty="0" smtClean="0">
                <a:effectLst>
                  <a:outerShdw blurRad="38100" dist="38100" dir="2700000" algn="tl">
                    <a:srgbClr val="DDDDDD"/>
                  </a:outerShdw>
                </a:effectLst>
                <a:latin typeface="+mn-lt"/>
              </a:rPr>
              <a:t>PHILIPPE </a:t>
            </a:r>
            <a:r>
              <a:rPr lang="en-US" dirty="0">
                <a:effectLst>
                  <a:outerShdw blurRad="38100" dist="38100" dir="2700000" algn="tl">
                    <a:srgbClr val="DDDDDD"/>
                  </a:outerShdw>
                </a:effectLst>
                <a:latin typeface="+mn-lt"/>
              </a:rPr>
              <a:t>DAVERAT, retired Managing Director of ENERIA.  Mr. Daverat was instrumental in the establishment of the PRME test/demo system in </a:t>
            </a:r>
            <a:r>
              <a:rPr lang="en-US" dirty="0" err="1">
                <a:effectLst>
                  <a:outerShdw blurRad="38100" dist="38100" dir="2700000" algn="tl">
                    <a:srgbClr val="DDDDDD"/>
                  </a:outerShdw>
                </a:effectLst>
                <a:latin typeface="+mn-lt"/>
              </a:rPr>
              <a:t>Moissannes</a:t>
            </a:r>
            <a:r>
              <a:rPr lang="en-US" dirty="0">
                <a:effectLst>
                  <a:outerShdw blurRad="38100" dist="38100" dir="2700000" algn="tl">
                    <a:srgbClr val="DDDDDD"/>
                  </a:outerShdw>
                </a:effectLst>
                <a:latin typeface="+mn-lt"/>
              </a:rPr>
              <a:t> and the monitoring of the tests and results of the PRME Gasification System operating on various waste </a:t>
            </a:r>
            <a:r>
              <a:rPr lang="en-US" dirty="0" smtClean="0">
                <a:effectLst>
                  <a:outerShdw blurRad="38100" dist="38100" dir="2700000" algn="tl">
                    <a:srgbClr val="DDDDDD"/>
                  </a:outerShdw>
                </a:effectLst>
                <a:latin typeface="+mn-lt"/>
              </a:rPr>
              <a:t>fuels including MSW and RDF.</a:t>
            </a:r>
            <a:r>
              <a:rPr lang="en-US" dirty="0">
                <a:effectLst>
                  <a:outerShdw blurRad="38100" dist="38100" dir="2700000" algn="tl">
                    <a:srgbClr val="DDDDDD"/>
                  </a:outerShdw>
                </a:effectLst>
                <a:latin typeface="+mn-lt"/>
              </a:rPr>
              <a:t>  After his retirement from ENERIA, Mr. Daverat was employed as a consultant by CHO Power to consult on the CHO gasification plant at </a:t>
            </a:r>
            <a:r>
              <a:rPr lang="en-US" dirty="0" err="1" smtClean="0">
                <a:effectLst>
                  <a:outerShdw blurRad="38100" dist="38100" dir="2700000" algn="tl">
                    <a:srgbClr val="DDDDDD"/>
                  </a:outerShdw>
                </a:effectLst>
                <a:latin typeface="+mn-lt"/>
              </a:rPr>
              <a:t>Morcenx</a:t>
            </a:r>
            <a:r>
              <a:rPr lang="en-US" dirty="0" smtClean="0">
                <a:effectLst>
                  <a:outerShdw blurRad="38100" dist="38100" dir="2700000" algn="tl">
                    <a:srgbClr val="DDDDDD"/>
                  </a:outerShdw>
                </a:effectLst>
                <a:latin typeface="+mn-lt"/>
              </a:rPr>
              <a:t>, France.</a:t>
            </a:r>
            <a:endParaRPr lang="en-GB" dirty="0">
              <a:effectLst>
                <a:outerShdw blurRad="38100" dist="38100" dir="2700000" algn="tl">
                  <a:srgbClr val="DDDDDD"/>
                </a:outerShdw>
              </a:effectLst>
              <a:latin typeface="+mn-lt"/>
            </a:endParaRPr>
          </a:p>
        </p:txBody>
      </p:sp>
    </p:spTree>
    <p:extLst>
      <p:ext uri="{BB962C8B-B14F-4D97-AF65-F5344CB8AC3E}">
        <p14:creationId xmlns:p14="http://schemas.microsoft.com/office/powerpoint/2010/main" val="669985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979613" y="404813"/>
            <a:ext cx="5976937" cy="1169551"/>
          </a:xfrm>
          <a:prstGeom prst="rect">
            <a:avLst/>
          </a:prstGeom>
          <a:noFill/>
          <a:ln w="9525">
            <a:noFill/>
            <a:miter lim="800000"/>
            <a:headEnd/>
            <a:tailEnd/>
          </a:ln>
        </p:spPr>
        <p:txBody>
          <a:bodyPr>
            <a:spAutoFit/>
          </a:bodyPr>
          <a:lstStyle/>
          <a:p>
            <a:pPr algn="ctr">
              <a:spcBef>
                <a:spcPct val="50000"/>
              </a:spcBef>
            </a:pPr>
            <a:r>
              <a:rPr lang="en-GB" sz="4000" b="1" dirty="0" smtClean="0">
                <a:solidFill>
                  <a:schemeClr val="bg1"/>
                </a:solidFill>
                <a:latin typeface="Calibri" pitchFamily="34" charset="0"/>
              </a:rPr>
              <a:t>Insurance</a:t>
            </a:r>
          </a:p>
          <a:p>
            <a:pPr algn="ctr">
              <a:spcBef>
                <a:spcPct val="50000"/>
              </a:spcBef>
            </a:pPr>
            <a:r>
              <a:rPr lang="en-GB" sz="2000" b="1" dirty="0" smtClean="0">
                <a:solidFill>
                  <a:schemeClr val="bg1"/>
                </a:solidFill>
                <a:latin typeface="Calibri" pitchFamily="34" charset="0"/>
              </a:rPr>
              <a:t>Protecting the Investor</a:t>
            </a:r>
            <a:endParaRPr lang="tr-TR" sz="20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7" name="Rectangle 3"/>
          <p:cNvSpPr>
            <a:spLocks noChangeArrowheads="1"/>
          </p:cNvSpPr>
          <p:nvPr/>
        </p:nvSpPr>
        <p:spPr bwMode="auto">
          <a:xfrm>
            <a:off x="1606549" y="1619847"/>
            <a:ext cx="6788819" cy="4702635"/>
          </a:xfrm>
          <a:prstGeom prst="rect">
            <a:avLst/>
          </a:prstGeom>
          <a:noFill/>
          <a:ln>
            <a:noFill/>
          </a:ln>
          <a:effectLst/>
          <a:extLst/>
        </p:spPr>
        <p:txBody>
          <a:bodyPr/>
          <a:lstStyle/>
          <a:p>
            <a:pPr marL="342900" indent="-342900" fontAlgn="auto">
              <a:lnSpc>
                <a:spcPct val="90000"/>
              </a:lnSpc>
              <a:spcBef>
                <a:spcPts val="0"/>
              </a:spcBef>
              <a:spcAft>
                <a:spcPts val="0"/>
              </a:spcAft>
              <a:buFont typeface="Arial"/>
              <a:buChar char="•"/>
              <a:defRPr/>
            </a:pPr>
            <a:endParaRPr lang="lv-LV" sz="2000" dirty="0" smtClean="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smtClean="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lv-LV" sz="2000" dirty="0">
              <a:effectLst>
                <a:outerShdw blurRad="38100" dist="38100" dir="2700000" algn="tl">
                  <a:srgbClr val="DDDDDD"/>
                </a:outerShdw>
              </a:effectLst>
              <a:latin typeface="+mn-lt"/>
            </a:endParaRPr>
          </a:p>
          <a:p>
            <a:pPr algn="ctr" fontAlgn="auto">
              <a:lnSpc>
                <a:spcPct val="90000"/>
              </a:lnSpc>
              <a:spcBef>
                <a:spcPts val="0"/>
              </a:spcBef>
              <a:spcAft>
                <a:spcPts val="0"/>
              </a:spcAft>
              <a:defRPr/>
            </a:pPr>
            <a:r>
              <a:rPr lang="lv-LV" sz="2400" b="1" dirty="0" smtClean="0">
                <a:effectLst>
                  <a:outerShdw blurRad="38100" dist="38100" dir="2700000" algn="tl">
                    <a:srgbClr val="DDDDDD"/>
                  </a:outerShdw>
                </a:effectLst>
                <a:latin typeface="+mn-lt"/>
              </a:rPr>
              <a:t>Insurance may be available on request.</a:t>
            </a:r>
            <a:endParaRPr lang="en-GB" sz="2400" b="1" dirty="0">
              <a:effectLst>
                <a:outerShdw blurRad="38100" dist="38100" dir="2700000" algn="tl">
                  <a:srgbClr val="DDDDDD"/>
                </a:outerShdw>
              </a:effectLst>
              <a:latin typeface="+mn-lt"/>
            </a:endParaRPr>
          </a:p>
          <a:p>
            <a:pPr marL="342900" indent="-342900" fontAlgn="auto">
              <a:lnSpc>
                <a:spcPct val="90000"/>
              </a:lnSpc>
              <a:spcBef>
                <a:spcPts val="0"/>
              </a:spcBef>
              <a:spcAft>
                <a:spcPts val="0"/>
              </a:spcAft>
              <a:buFont typeface="Arial"/>
              <a:buChar char="•"/>
              <a:defRPr/>
            </a:pPr>
            <a:endParaRPr lang="en-GB" sz="2000" dirty="0" smtClean="0">
              <a:effectLst>
                <a:outerShdw blurRad="38100" dist="38100" dir="2700000" algn="tl">
                  <a:srgbClr val="DDDDDD"/>
                </a:outerShdw>
              </a:effectLst>
              <a:latin typeface="+mn-lt"/>
            </a:endParaRPr>
          </a:p>
        </p:txBody>
      </p:sp>
    </p:spTree>
    <p:extLst>
      <p:ext uri="{BB962C8B-B14F-4D97-AF65-F5344CB8AC3E}">
        <p14:creationId xmlns:p14="http://schemas.microsoft.com/office/powerpoint/2010/main" val="31259176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8025"/>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For the production of</a:t>
            </a:r>
            <a:endParaRPr lang="en-CA" sz="4000" b="1" dirty="0">
              <a:solidFill>
                <a:schemeClr val="bg1"/>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1250078" y="1505911"/>
            <a:ext cx="7065081" cy="4767889"/>
          </a:xfrm>
          <a:prstGeom prst="rect">
            <a:avLst/>
          </a:prstGeom>
          <a:noFill/>
          <a:ln w="9525">
            <a:noFill/>
            <a:miter lim="800000"/>
            <a:headEnd/>
            <a:tailEnd/>
          </a:ln>
        </p:spPr>
        <p:txBody>
          <a:bodyPr/>
          <a:lstStyle/>
          <a:p>
            <a:pPr marL="342900" indent="-342900">
              <a:buFont typeface="Arial"/>
              <a:buChar char="•"/>
            </a:pPr>
            <a:r>
              <a:rPr lang="en-US" sz="2400" dirty="0" smtClean="0"/>
              <a:t>steam </a:t>
            </a:r>
            <a:r>
              <a:rPr lang="en-US" sz="2400" dirty="0"/>
              <a:t>to generate electricity for use or </a:t>
            </a:r>
            <a:r>
              <a:rPr lang="en-US" sz="2400" dirty="0" smtClean="0"/>
              <a:t>sale</a:t>
            </a:r>
          </a:p>
          <a:p>
            <a:pPr marL="342900" indent="-342900">
              <a:buFont typeface="Arial"/>
              <a:buChar char="•"/>
            </a:pPr>
            <a:endParaRPr lang="en-US" sz="2400" dirty="0"/>
          </a:p>
          <a:p>
            <a:pPr marL="342900" indent="-342900">
              <a:buFont typeface="Arial"/>
              <a:buChar char="•"/>
            </a:pPr>
            <a:r>
              <a:rPr lang="en-US" sz="2400" dirty="0"/>
              <a:t>steam for industrial process </a:t>
            </a:r>
            <a:r>
              <a:rPr lang="en-US" sz="2400" dirty="0" smtClean="0"/>
              <a:t>steam</a:t>
            </a:r>
          </a:p>
          <a:p>
            <a:pPr marL="342900" indent="-342900">
              <a:buFont typeface="Arial"/>
              <a:buChar char="•"/>
            </a:pPr>
            <a:endParaRPr lang="en-US" sz="2400" dirty="0" smtClean="0"/>
          </a:p>
          <a:p>
            <a:pPr marL="342900" indent="-342900">
              <a:buFont typeface="Arial"/>
              <a:buChar char="•"/>
            </a:pPr>
            <a:r>
              <a:rPr lang="en-US" sz="2400" dirty="0" smtClean="0"/>
              <a:t>lower </a:t>
            </a:r>
            <a:r>
              <a:rPr lang="en-US" sz="2400" dirty="0"/>
              <a:t>waste disposal </a:t>
            </a:r>
            <a:r>
              <a:rPr lang="en-US" sz="2400" dirty="0" smtClean="0"/>
              <a:t>costs</a:t>
            </a:r>
          </a:p>
          <a:p>
            <a:pPr marL="342900" indent="-342900">
              <a:buFont typeface="Arial"/>
              <a:buChar char="•"/>
            </a:pPr>
            <a:endParaRPr lang="en-US" sz="2400" dirty="0"/>
          </a:p>
          <a:p>
            <a:pPr marL="342900" indent="-342900">
              <a:buFont typeface="Arial"/>
              <a:buChar char="•"/>
            </a:pPr>
            <a:r>
              <a:rPr lang="en-US" sz="2400" dirty="0" smtClean="0"/>
              <a:t>gas </a:t>
            </a:r>
            <a:r>
              <a:rPr lang="en-US" sz="2400" dirty="0"/>
              <a:t>for I/C Engine/gen-</a:t>
            </a:r>
            <a:r>
              <a:rPr lang="en-US" sz="2400" dirty="0" smtClean="0"/>
              <a:t>sets</a:t>
            </a:r>
          </a:p>
          <a:p>
            <a:pPr marL="342900" indent="-342900">
              <a:buFont typeface="Arial"/>
              <a:buChar char="•"/>
            </a:pPr>
            <a:endParaRPr lang="en-US" sz="2400" dirty="0"/>
          </a:p>
          <a:p>
            <a:pPr marL="342900" indent="-342900">
              <a:buFont typeface="Arial"/>
              <a:buChar char="•"/>
            </a:pPr>
            <a:r>
              <a:rPr lang="en-US" sz="2400" dirty="0"/>
              <a:t>gas for co-firing of utility </a:t>
            </a:r>
            <a:r>
              <a:rPr lang="en-US" sz="2400" dirty="0" smtClean="0"/>
              <a:t>boilers</a:t>
            </a:r>
          </a:p>
          <a:p>
            <a:pPr marL="342900" indent="-342900">
              <a:buFont typeface="Arial"/>
              <a:buChar char="•"/>
            </a:pPr>
            <a:endParaRPr lang="en-US" sz="2400" dirty="0"/>
          </a:p>
          <a:p>
            <a:pPr marL="342900" indent="-342900">
              <a:buFont typeface="Arial"/>
              <a:buChar char="•"/>
            </a:pPr>
            <a:r>
              <a:rPr lang="en-US" sz="2400" dirty="0"/>
              <a:t>direct firing of thermal </a:t>
            </a:r>
            <a:r>
              <a:rPr lang="en-US" sz="2400" dirty="0" smtClean="0"/>
              <a:t>oxidizers</a:t>
            </a:r>
          </a:p>
          <a:p>
            <a:pPr marL="342900" indent="-342900">
              <a:buFont typeface="Arial"/>
              <a:buChar char="•"/>
            </a:pPr>
            <a:endParaRPr lang="en-US" sz="2400" dirty="0"/>
          </a:p>
          <a:p>
            <a:pPr marL="342900" indent="-342900">
              <a:buFont typeface="Arial"/>
              <a:buChar char="•"/>
            </a:pPr>
            <a:r>
              <a:rPr lang="en-US" sz="2400" dirty="0" smtClean="0"/>
              <a:t>heat </a:t>
            </a:r>
            <a:r>
              <a:rPr lang="en-US" sz="2400" dirty="0"/>
              <a:t>for the direct firing of dry kilns</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727201" y="404813"/>
            <a:ext cx="6477000" cy="1261884"/>
          </a:xfrm>
          <a:prstGeom prst="rect">
            <a:avLst/>
          </a:prstGeom>
          <a:noFill/>
          <a:ln w="9525">
            <a:noFill/>
            <a:miter lim="800000"/>
            <a:headEnd/>
            <a:tailEnd/>
          </a:ln>
        </p:spPr>
        <p:txBody>
          <a:bodyPr wrap="square">
            <a:spAutoFit/>
          </a:bodyPr>
          <a:lstStyle/>
          <a:p>
            <a:pPr algn="ctr">
              <a:spcBef>
                <a:spcPct val="50000"/>
              </a:spcBef>
            </a:pPr>
            <a:r>
              <a:rPr lang="en-GB" sz="4000" b="1" dirty="0" smtClean="0">
                <a:solidFill>
                  <a:schemeClr val="bg1"/>
                </a:solidFill>
                <a:latin typeface="Calibri" pitchFamily="34" charset="0"/>
              </a:rPr>
              <a:t>Written Descriptions / Papers</a:t>
            </a:r>
          </a:p>
          <a:p>
            <a:pPr algn="ctr">
              <a:spcBef>
                <a:spcPct val="50000"/>
              </a:spcBef>
            </a:pPr>
            <a:r>
              <a:rPr lang="en-GB" sz="2400" b="1" dirty="0" smtClean="0">
                <a:solidFill>
                  <a:schemeClr val="bg1"/>
                </a:solidFill>
                <a:latin typeface="Calibri" pitchFamily="34" charset="0"/>
              </a:rPr>
              <a:t>(available on request)</a:t>
            </a:r>
            <a:endParaRPr lang="tr-TR" sz="2400" b="1" dirty="0">
              <a:solidFill>
                <a:schemeClr val="bg1"/>
              </a:solidFill>
              <a:latin typeface="Calibri" pitchFamily="34" charset="0"/>
            </a:endParaRPr>
          </a:p>
        </p:txBody>
      </p:sp>
      <p:pic>
        <p:nvPicPr>
          <p:cNvPr id="50179"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285750"/>
            <a:ext cx="1357312" cy="935038"/>
          </a:xfrm>
          <a:prstGeom prst="rect">
            <a:avLst/>
          </a:prstGeom>
          <a:noFill/>
          <a:ln w="9525">
            <a:noFill/>
            <a:miter lim="800000"/>
            <a:headEnd/>
            <a:tailEnd/>
          </a:ln>
        </p:spPr>
      </p:pic>
      <p:sp>
        <p:nvSpPr>
          <p:cNvPr id="50180"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965659" y="1772224"/>
            <a:ext cx="7500395" cy="4524316"/>
          </a:xfrm>
          <a:prstGeom prst="rect">
            <a:avLst/>
          </a:prstGeom>
        </p:spPr>
        <p:txBody>
          <a:bodyPr wrap="square">
            <a:spAutoFit/>
          </a:bodyPr>
          <a:lstStyle/>
          <a:p>
            <a:pPr marL="285750" indent="-285750">
              <a:buFont typeface="Arial"/>
              <a:buChar char="•"/>
            </a:pPr>
            <a:r>
              <a:rPr lang="en-US" dirty="0"/>
              <a:t>BioSolids Disposal</a:t>
            </a:r>
          </a:p>
          <a:p>
            <a:endParaRPr lang="en-US" dirty="0" smtClean="0"/>
          </a:p>
          <a:p>
            <a:pPr marL="285750" indent="-285750">
              <a:buFont typeface="Arial"/>
              <a:buChar char="•"/>
            </a:pPr>
            <a:r>
              <a:rPr lang="en-US" dirty="0" smtClean="0"/>
              <a:t>Clean </a:t>
            </a:r>
            <a:r>
              <a:rPr lang="en-US" dirty="0"/>
              <a:t>Heat, Steam and Electricity from Rice Hull </a:t>
            </a:r>
            <a:r>
              <a:rPr lang="en-US" dirty="0" smtClean="0"/>
              <a:t>Gasification</a:t>
            </a:r>
          </a:p>
          <a:p>
            <a:pPr marL="285750" indent="-285750">
              <a:buFont typeface="Arial"/>
              <a:buChar char="•"/>
            </a:pPr>
            <a:endParaRPr lang="en-US" dirty="0"/>
          </a:p>
          <a:p>
            <a:pPr marL="285750" indent="-285750">
              <a:buFont typeface="Arial"/>
              <a:buChar char="•"/>
            </a:pPr>
            <a:r>
              <a:rPr lang="en-US" dirty="0" smtClean="0"/>
              <a:t>PRME </a:t>
            </a:r>
            <a:r>
              <a:rPr lang="en-US" dirty="0"/>
              <a:t>Recovery </a:t>
            </a:r>
            <a:r>
              <a:rPr lang="en-US" dirty="0" smtClean="0"/>
              <a:t>Systems</a:t>
            </a:r>
          </a:p>
          <a:p>
            <a:pPr marL="285750" indent="-285750">
              <a:buFont typeface="Arial"/>
              <a:buChar char="•"/>
            </a:pPr>
            <a:endParaRPr lang="en-US" dirty="0"/>
          </a:p>
          <a:p>
            <a:pPr marL="285750" indent="-285750">
              <a:buFont typeface="Arial"/>
              <a:buChar char="•"/>
            </a:pPr>
            <a:r>
              <a:rPr lang="en-US" dirty="0" smtClean="0"/>
              <a:t>Original </a:t>
            </a:r>
            <a:r>
              <a:rPr lang="en-US" dirty="0"/>
              <a:t>PRME Gasifiers Installed 1982-83, Producers Rice Mill Inc. Stuttgart, Arkansas </a:t>
            </a:r>
            <a:endParaRPr lang="en-US" dirty="0" smtClean="0"/>
          </a:p>
          <a:p>
            <a:pPr marL="285750" indent="-285750">
              <a:buFont typeface="Arial"/>
              <a:buChar char="•"/>
            </a:pPr>
            <a:endParaRPr lang="en-US" dirty="0"/>
          </a:p>
          <a:p>
            <a:pPr marL="285750" indent="-285750">
              <a:buFont typeface="Arial"/>
              <a:buChar char="•"/>
            </a:pPr>
            <a:r>
              <a:rPr lang="en-US" dirty="0" smtClean="0"/>
              <a:t>Refuse </a:t>
            </a:r>
            <a:r>
              <a:rPr lang="en-US" dirty="0"/>
              <a:t>Derived Fuel (RDF) Gasification Test </a:t>
            </a:r>
            <a:r>
              <a:rPr lang="en-US" dirty="0" smtClean="0"/>
              <a:t>Report</a:t>
            </a:r>
          </a:p>
          <a:p>
            <a:pPr marL="285750" indent="-285750">
              <a:buFont typeface="Arial"/>
              <a:buChar char="•"/>
            </a:pPr>
            <a:endParaRPr lang="en-US" dirty="0"/>
          </a:p>
          <a:p>
            <a:pPr marL="285750" indent="-285750">
              <a:buFont typeface="Arial"/>
              <a:buChar char="•"/>
            </a:pPr>
            <a:r>
              <a:rPr lang="en-US" dirty="0" smtClean="0"/>
              <a:t>A </a:t>
            </a:r>
            <a:r>
              <a:rPr lang="en-US" dirty="0"/>
              <a:t>Case Study of Two Biomass Gasification Systems Converting 650 Tons/Day of Rice Hulls to PRME </a:t>
            </a:r>
            <a:r>
              <a:rPr lang="en-US" dirty="0" smtClean="0"/>
              <a:t>NaturallygasTM</a:t>
            </a:r>
            <a:endParaRPr lang="en-US" dirty="0"/>
          </a:p>
          <a:p>
            <a:pPr marL="285750" indent="-285750">
              <a:buFont typeface="Arial"/>
              <a:buChar char="•"/>
            </a:pPr>
            <a:endParaRPr lang="en-US" dirty="0"/>
          </a:p>
          <a:p>
            <a:pPr marL="285750" indent="-285750">
              <a:buFont typeface="Arial"/>
              <a:buChar char="•"/>
            </a:pPr>
            <a:r>
              <a:rPr lang="en-US" dirty="0" smtClean="0"/>
              <a:t>Sludges</a:t>
            </a:r>
            <a:endParaRPr lang="en-US" dirty="0"/>
          </a:p>
          <a:p>
            <a:endParaRPr lang="en-US" dirty="0"/>
          </a:p>
        </p:txBody>
      </p:sp>
    </p:spTree>
    <p:extLst>
      <p:ext uri="{BB962C8B-B14F-4D97-AF65-F5344CB8AC3E}">
        <p14:creationId xmlns:p14="http://schemas.microsoft.com/office/powerpoint/2010/main" val="6183055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1077218"/>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Technical </a:t>
            </a:r>
            <a:r>
              <a:rPr lang="en-CA" sz="3200" b="1" dirty="0">
                <a:solidFill>
                  <a:schemeClr val="bg1"/>
                </a:solidFill>
                <a:latin typeface="Calibri" pitchFamily="34" charset="0"/>
              </a:rPr>
              <a:t>Partners International Inc.</a:t>
            </a:r>
          </a:p>
          <a:p>
            <a:pPr algn="ctr"/>
            <a:r>
              <a:rPr lang="en-CA" sz="3200" b="1" dirty="0">
                <a:solidFill>
                  <a:schemeClr val="bg1"/>
                </a:solidFill>
                <a:latin typeface="Calibri" pitchFamily="34" charset="0"/>
              </a:rPr>
              <a:t>Key Personnel</a:t>
            </a: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graphicFrame>
        <p:nvGraphicFramePr>
          <p:cNvPr id="7" name="Diagram 6"/>
          <p:cNvGraphicFramePr/>
          <p:nvPr>
            <p:extLst>
              <p:ext uri="{D42A27DB-BD31-4B8C-83A1-F6EECF244321}">
                <p14:modId xmlns:p14="http://schemas.microsoft.com/office/powerpoint/2010/main" val="1069200736"/>
              </p:ext>
            </p:extLst>
          </p:nvPr>
        </p:nvGraphicFramePr>
        <p:xfrm>
          <a:off x="306482" y="1666697"/>
          <a:ext cx="8646200" cy="2992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7" name="Rectangle 1"/>
          <p:cNvSpPr>
            <a:spLocks noChangeArrowheads="1"/>
          </p:cNvSpPr>
          <p:nvPr/>
        </p:nvSpPr>
        <p:spPr bwMode="auto">
          <a:xfrm>
            <a:off x="1055688" y="5621040"/>
            <a:ext cx="7389812" cy="830997"/>
          </a:xfrm>
          <a:prstGeom prst="rect">
            <a:avLst/>
          </a:prstGeom>
          <a:noFill/>
          <a:ln w="9525">
            <a:noFill/>
            <a:miter lim="800000"/>
            <a:headEnd/>
            <a:tailEnd/>
          </a:ln>
        </p:spPr>
        <p:txBody>
          <a:bodyPr>
            <a:spAutoFit/>
          </a:bodyPr>
          <a:lstStyle/>
          <a:p>
            <a:pPr algn="ctr"/>
            <a:r>
              <a:rPr lang="en-US" sz="1600" b="1" dirty="0">
                <a:solidFill>
                  <a:srgbClr val="FFFFFF"/>
                </a:solidFill>
                <a:latin typeface="Calibri" pitchFamily="34" charset="0"/>
              </a:rPr>
              <a:t>PLUS: over 70 specialists and personnel from Canada, Latvia and the </a:t>
            </a:r>
            <a:r>
              <a:rPr lang="en-US" sz="1600" b="1" dirty="0" smtClean="0">
                <a:solidFill>
                  <a:srgbClr val="FFFFFF"/>
                </a:solidFill>
                <a:latin typeface="Calibri" pitchFamily="34" charset="0"/>
              </a:rPr>
              <a:t>UK</a:t>
            </a:r>
            <a:endParaRPr lang="en-US" sz="1600" b="1" dirty="0">
              <a:solidFill>
                <a:srgbClr val="FFFFFF"/>
              </a:solidFill>
              <a:latin typeface="Calibri" pitchFamily="34" charset="0"/>
            </a:endParaRPr>
          </a:p>
          <a:p>
            <a:pPr algn="ctr"/>
            <a:r>
              <a:rPr lang="en-US" sz="1600" b="1" dirty="0">
                <a:solidFill>
                  <a:srgbClr val="FFFFFF"/>
                </a:solidFill>
                <a:latin typeface="Calibri" pitchFamily="34" charset="0"/>
              </a:rPr>
              <a:t>providing consulting, project management and technical solutions for cogeneration using Advanced Thermal Treatment technology</a:t>
            </a:r>
          </a:p>
        </p:txBody>
      </p:sp>
      <p:pic>
        <p:nvPicPr>
          <p:cNvPr id="51209" name="Picture 9" descr="Rai.JPG"/>
          <p:cNvPicPr>
            <a:picLocks noChangeAspect="1"/>
          </p:cNvPicPr>
          <p:nvPr/>
        </p:nvPicPr>
        <p:blipFill>
          <a:blip r:embed="rId8"/>
          <a:srcRect/>
          <a:stretch>
            <a:fillRect/>
          </a:stretch>
        </p:blipFill>
        <p:spPr bwMode="auto">
          <a:xfrm>
            <a:off x="758639" y="4726104"/>
            <a:ext cx="642937" cy="874713"/>
          </a:xfrm>
          <a:prstGeom prst="rect">
            <a:avLst/>
          </a:prstGeom>
          <a:noFill/>
          <a:ln w="9525">
            <a:noFill/>
            <a:miter lim="800000"/>
            <a:headEnd/>
            <a:tailEnd/>
          </a:ln>
        </p:spPr>
      </p:pic>
      <p:pic>
        <p:nvPicPr>
          <p:cNvPr id="51210" name="Picture 10" descr="Indra.jpg"/>
          <p:cNvPicPr>
            <a:picLocks noChangeAspect="1"/>
          </p:cNvPicPr>
          <p:nvPr/>
        </p:nvPicPr>
        <p:blipFill>
          <a:blip r:embed="rId9"/>
          <a:srcRect/>
          <a:stretch>
            <a:fillRect/>
          </a:stretch>
        </p:blipFill>
        <p:spPr bwMode="auto">
          <a:xfrm>
            <a:off x="6618288" y="2736850"/>
            <a:ext cx="715963" cy="868363"/>
          </a:xfrm>
          <a:prstGeom prst="rect">
            <a:avLst/>
          </a:prstGeom>
          <a:noFill/>
          <a:ln w="9525">
            <a:noFill/>
            <a:miter lim="800000"/>
            <a:headEnd/>
            <a:tailEnd/>
          </a:ln>
        </p:spPr>
      </p:pic>
      <p:pic>
        <p:nvPicPr>
          <p:cNvPr id="51211" name="Picture 11" descr="andris_pumpurs.jpg"/>
          <p:cNvPicPr>
            <a:picLocks noChangeAspect="1"/>
          </p:cNvPicPr>
          <p:nvPr/>
        </p:nvPicPr>
        <p:blipFill>
          <a:blip r:embed="rId10"/>
          <a:srcRect/>
          <a:stretch>
            <a:fillRect/>
          </a:stretch>
        </p:blipFill>
        <p:spPr bwMode="auto">
          <a:xfrm>
            <a:off x="2497715" y="4679652"/>
            <a:ext cx="722312" cy="941388"/>
          </a:xfrm>
          <a:prstGeom prst="rect">
            <a:avLst/>
          </a:prstGeom>
          <a:noFill/>
          <a:ln w="9525">
            <a:noFill/>
            <a:miter lim="800000"/>
            <a:headEnd/>
            <a:tailEnd/>
          </a:ln>
        </p:spPr>
      </p:pic>
      <p:pic>
        <p:nvPicPr>
          <p:cNvPr id="51212" name="Picture 12" descr="Alvis.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01704" y="4754679"/>
            <a:ext cx="700088" cy="938213"/>
          </a:xfrm>
          <a:prstGeom prst="rect">
            <a:avLst/>
          </a:prstGeom>
          <a:noFill/>
          <a:ln w="9525">
            <a:noFill/>
            <a:miter lim="800000"/>
            <a:headEnd/>
            <a:tailEnd/>
          </a:ln>
        </p:spPr>
      </p:pic>
      <p:pic>
        <p:nvPicPr>
          <p:cNvPr id="51213" name="Picture 13" descr="Arnis.png"/>
          <p:cNvPicPr>
            <a:picLocks noChangeAspect="1"/>
          </p:cNvPicPr>
          <p:nvPr/>
        </p:nvPicPr>
        <p:blipFill>
          <a:blip r:embed="rId12"/>
          <a:srcRect/>
          <a:stretch>
            <a:fillRect/>
          </a:stretch>
        </p:blipFill>
        <p:spPr bwMode="auto">
          <a:xfrm>
            <a:off x="7839542" y="4780079"/>
            <a:ext cx="762000" cy="820738"/>
          </a:xfrm>
          <a:prstGeom prst="rect">
            <a:avLst/>
          </a:prstGeom>
          <a:noFill/>
          <a:ln w="9525">
            <a:noFill/>
            <a:miter lim="800000"/>
            <a:headEnd/>
            <a:tailEnd/>
          </a:ln>
        </p:spPr>
      </p:pic>
      <p:pic>
        <p:nvPicPr>
          <p:cNvPr id="51214" name="Picture 15" descr="Kalvins 5.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622925" y="1666875"/>
            <a:ext cx="719138" cy="784225"/>
          </a:xfrm>
          <a:prstGeom prst="rect">
            <a:avLst/>
          </a:prstGeom>
          <a:noFill/>
          <a:ln w="9525">
            <a:noFill/>
            <a:miter lim="800000"/>
            <a:headEnd/>
            <a:tailEnd/>
          </a:ln>
        </p:spPr>
      </p:pic>
      <p:pic>
        <p:nvPicPr>
          <p:cNvPr id="51215" name="Picture 16" descr="John Birchmore.png"/>
          <p:cNvPicPr>
            <a:picLocks noChangeAspect="1"/>
          </p:cNvPicPr>
          <p:nvPr/>
        </p:nvPicPr>
        <p:blipFill>
          <a:blip r:embed="rId14"/>
          <a:srcRect/>
          <a:stretch>
            <a:fillRect/>
          </a:stretch>
        </p:blipFill>
        <p:spPr bwMode="auto">
          <a:xfrm>
            <a:off x="1295400" y="1625600"/>
            <a:ext cx="622300" cy="825500"/>
          </a:xfrm>
          <a:prstGeom prst="rect">
            <a:avLst/>
          </a:prstGeom>
          <a:noFill/>
          <a:ln w="9525">
            <a:noFill/>
            <a:miter lim="800000"/>
            <a:headEnd/>
            <a:tailEnd/>
          </a:ln>
        </p:spPr>
      </p:pic>
      <p:pic>
        <p:nvPicPr>
          <p:cNvPr id="4" name="Picture 3" descr="anita_B.jpe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137835" y="4679652"/>
            <a:ext cx="742950" cy="963827"/>
          </a:xfrm>
          <a:prstGeom prst="rect">
            <a:avLst/>
          </a:prstGeom>
        </p:spPr>
      </p:pic>
      <p:pic>
        <p:nvPicPr>
          <p:cNvPr id="16" name="Picture 15" descr="nguna Gustava"/>
          <p:cNvPicPr/>
          <p:nvPr/>
        </p:nvPicPr>
        <p:blipFill>
          <a:blip r:embed="rId16">
            <a:extLst>
              <a:ext uri="{28A0092B-C50C-407E-A947-70E740481C1C}">
                <a14:useLocalDpi xmlns:a14="http://schemas.microsoft.com/office/drawing/2010/main"/>
              </a:ext>
            </a:extLst>
          </a:blip>
          <a:srcRect/>
          <a:stretch>
            <a:fillRect/>
          </a:stretch>
        </p:blipFill>
        <p:spPr bwMode="auto">
          <a:xfrm>
            <a:off x="1979613" y="2716213"/>
            <a:ext cx="685800" cy="889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Technical </a:t>
            </a:r>
            <a:r>
              <a:rPr lang="en-CA" sz="3200" b="1" dirty="0">
                <a:solidFill>
                  <a:schemeClr val="bg1"/>
                </a:solidFill>
                <a:latin typeface="Calibri" pitchFamily="34" charset="0"/>
              </a:rPr>
              <a:t>Partners </a:t>
            </a:r>
            <a:r>
              <a:rPr lang="en-CA" sz="3200" b="1" dirty="0" smtClean="0">
                <a:solidFill>
                  <a:schemeClr val="bg1"/>
                </a:solidFill>
                <a:latin typeface="Calibri" pitchFamily="34" charset="0"/>
              </a:rPr>
              <a:t>Contribution </a:t>
            </a: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3" name="Rectangle 2"/>
          <p:cNvSpPr/>
          <p:nvPr/>
        </p:nvSpPr>
        <p:spPr>
          <a:xfrm>
            <a:off x="216838" y="1599630"/>
            <a:ext cx="8636650" cy="646331"/>
          </a:xfrm>
          <a:prstGeom prst="rect">
            <a:avLst/>
          </a:prstGeom>
        </p:spPr>
        <p:txBody>
          <a:bodyPr wrap="square">
            <a:spAutoFit/>
          </a:bodyPr>
          <a:lstStyle/>
          <a:p>
            <a:r>
              <a:rPr lang="en-GB" dirty="0"/>
              <a:t>Technical Partners </a:t>
            </a:r>
            <a:r>
              <a:rPr lang="en-GB" dirty="0" smtClean="0"/>
              <a:t>has </a:t>
            </a:r>
            <a:r>
              <a:rPr lang="en-GB" dirty="0"/>
              <a:t>access to the necessary expertise to put a project together through from inception, planning, financing and project implementation. </a:t>
            </a:r>
            <a:endParaRPr lang="en-US" dirty="0"/>
          </a:p>
        </p:txBody>
      </p:sp>
      <p:sp>
        <p:nvSpPr>
          <p:cNvPr id="6" name="TextBox 5"/>
          <p:cNvSpPr txBox="1"/>
          <p:nvPr/>
        </p:nvSpPr>
        <p:spPr>
          <a:xfrm>
            <a:off x="1778000" y="2928471"/>
            <a:ext cx="184666" cy="369332"/>
          </a:xfrm>
          <a:prstGeom prst="rect">
            <a:avLst/>
          </a:prstGeom>
          <a:noFill/>
        </p:spPr>
        <p:txBody>
          <a:bodyPr wrap="none" rtlCol="0">
            <a:spAutoFit/>
          </a:bodyPr>
          <a:lstStyle/>
          <a:p>
            <a:endParaRPr lang="en-US" dirty="0"/>
          </a:p>
        </p:txBody>
      </p:sp>
      <p:sp>
        <p:nvSpPr>
          <p:cNvPr id="8" name="TextBox 7"/>
          <p:cNvSpPr txBox="1"/>
          <p:nvPr/>
        </p:nvSpPr>
        <p:spPr>
          <a:xfrm>
            <a:off x="216838" y="2445704"/>
            <a:ext cx="8636650" cy="3416320"/>
          </a:xfrm>
          <a:prstGeom prst="rect">
            <a:avLst/>
          </a:prstGeom>
          <a:noFill/>
        </p:spPr>
        <p:txBody>
          <a:bodyPr wrap="square" rtlCol="0">
            <a:spAutoFit/>
          </a:bodyPr>
          <a:lstStyle/>
          <a:p>
            <a:r>
              <a:rPr lang="en-US" dirty="0" smtClean="0"/>
              <a:t>We help by completing the following:</a:t>
            </a:r>
          </a:p>
          <a:p>
            <a:endParaRPr lang="en-US" dirty="0"/>
          </a:p>
          <a:p>
            <a:pPr marL="285750" indent="-285750">
              <a:buFont typeface="Arial"/>
              <a:buChar char="•"/>
            </a:pPr>
            <a:r>
              <a:rPr lang="en-CA" b="1" dirty="0"/>
              <a:t>Scoping Study</a:t>
            </a:r>
            <a:r>
              <a:rPr lang="en-CA" dirty="0"/>
              <a:t> that identifies the client’s conditions and associated costs</a:t>
            </a:r>
            <a:r>
              <a:rPr lang="en-US" dirty="0"/>
              <a:t> </a:t>
            </a:r>
            <a:endParaRPr lang="en-US" dirty="0" smtClean="0"/>
          </a:p>
          <a:p>
            <a:endParaRPr lang="en-US" dirty="0" smtClean="0"/>
          </a:p>
          <a:p>
            <a:pPr marL="285750" indent="-285750">
              <a:buFont typeface="Arial"/>
              <a:buChar char="•"/>
            </a:pPr>
            <a:r>
              <a:rPr lang="en-CA" b="1" dirty="0"/>
              <a:t>User Requirement Specification (URS)</a:t>
            </a:r>
            <a:r>
              <a:rPr lang="en-CA" dirty="0"/>
              <a:t> </a:t>
            </a:r>
            <a:r>
              <a:rPr lang="en-CA" dirty="0" smtClean="0"/>
              <a:t>that </a:t>
            </a:r>
            <a:r>
              <a:rPr lang="en-CA" dirty="0"/>
              <a:t>provides the information needed by the equipment supplier to provide a good budget quote</a:t>
            </a:r>
            <a:r>
              <a:rPr lang="en-US" dirty="0"/>
              <a:t> </a:t>
            </a:r>
            <a:endParaRPr lang="en-US" dirty="0" smtClean="0"/>
          </a:p>
          <a:p>
            <a:endParaRPr lang="en-US" dirty="0" smtClean="0"/>
          </a:p>
          <a:p>
            <a:pPr algn="ctr"/>
            <a:r>
              <a:rPr lang="en-US" dirty="0" smtClean="0"/>
              <a:t>For more information, see </a:t>
            </a:r>
          </a:p>
          <a:p>
            <a:pPr algn="ctr"/>
            <a:r>
              <a:rPr lang="en-CA" u="sng" dirty="0" smtClean="0">
                <a:hlinkClick r:id="rId3"/>
              </a:rPr>
              <a:t>http</a:t>
            </a:r>
            <a:r>
              <a:rPr lang="en-CA" u="sng" dirty="0">
                <a:hlinkClick r:id="rId3"/>
              </a:rPr>
              <a:t>://tpriga.lv/energy-from-waste--biomass-</a:t>
            </a:r>
            <a:r>
              <a:rPr lang="en-CA" u="sng" dirty="0" smtClean="0">
                <a:hlinkClick r:id="rId3"/>
              </a:rPr>
              <a:t>cogeneration</a:t>
            </a:r>
            <a:r>
              <a:rPr lang="en-CA" u="sng" dirty="0" smtClean="0"/>
              <a:t> </a:t>
            </a:r>
            <a:r>
              <a:rPr lang="en-CA" dirty="0" smtClean="0"/>
              <a:t> </a:t>
            </a:r>
          </a:p>
          <a:p>
            <a:pPr algn="ctr"/>
            <a:endParaRPr lang="en-CA" dirty="0"/>
          </a:p>
          <a:p>
            <a:r>
              <a:rPr lang="en-US" dirty="0" smtClean="0"/>
              <a:t>We then help with project management by using the </a:t>
            </a:r>
            <a:r>
              <a:rPr lang="en-CA" b="1" dirty="0">
                <a:solidFill>
                  <a:srgbClr val="800000"/>
                </a:solidFill>
              </a:rPr>
              <a:t>PM-PROformance™</a:t>
            </a:r>
            <a:r>
              <a:rPr lang="en-CA" dirty="0">
                <a:solidFill>
                  <a:srgbClr val="800000"/>
                </a:solidFill>
              </a:rPr>
              <a:t> </a:t>
            </a:r>
            <a:r>
              <a:rPr lang="en-CA" dirty="0"/>
              <a:t>project management system (</a:t>
            </a:r>
            <a:r>
              <a:rPr lang="en-CA" u="sng" dirty="0">
                <a:hlinkClick r:id="rId4"/>
              </a:rPr>
              <a:t>http://pm-proformance.com/</a:t>
            </a:r>
            <a:r>
              <a:rPr lang="en-CA" dirty="0"/>
              <a:t>) </a:t>
            </a:r>
            <a:r>
              <a:rPr lang="en-CA" dirty="0" smtClean="0"/>
              <a:t>to get the job done properly.</a:t>
            </a:r>
            <a:endParaRPr lang="en-US" dirty="0"/>
          </a:p>
        </p:txBody>
      </p:sp>
    </p:spTree>
    <p:extLst>
      <p:ext uri="{BB962C8B-B14F-4D97-AF65-F5344CB8AC3E}">
        <p14:creationId xmlns:p14="http://schemas.microsoft.com/office/powerpoint/2010/main" val="24247633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52226"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52227" name="TextBox 5"/>
          <p:cNvSpPr txBox="1">
            <a:spLocks noChangeArrowheads="1"/>
          </p:cNvSpPr>
          <p:nvPr/>
        </p:nvSpPr>
        <p:spPr bwMode="auto">
          <a:xfrm>
            <a:off x="800100" y="463550"/>
            <a:ext cx="8191500" cy="708025"/>
          </a:xfrm>
          <a:prstGeom prst="rect">
            <a:avLst/>
          </a:prstGeom>
          <a:noFill/>
          <a:ln w="9525">
            <a:noFill/>
            <a:miter lim="800000"/>
            <a:headEnd/>
            <a:tailEnd/>
          </a:ln>
        </p:spPr>
        <p:txBody>
          <a:bodyPr>
            <a:spAutoFit/>
          </a:bodyPr>
          <a:lstStyle/>
          <a:p>
            <a:pPr algn="ctr"/>
            <a:r>
              <a:rPr lang="en-US" sz="4000" b="1" dirty="0">
                <a:solidFill>
                  <a:schemeClr val="bg1"/>
                </a:solidFill>
                <a:latin typeface="Calibri" pitchFamily="34" charset="0"/>
              </a:rPr>
              <a:t>Contact Information</a:t>
            </a:r>
            <a:endParaRPr lang="en-CA" sz="4000" b="1" dirty="0">
              <a:solidFill>
                <a:schemeClr val="bg1"/>
              </a:solidFill>
              <a:latin typeface="Calibri" pitchFamily="34" charset="0"/>
            </a:endParaRPr>
          </a:p>
        </p:txBody>
      </p:sp>
      <p:pic>
        <p:nvPicPr>
          <p:cNvPr id="52228"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52229" name="Text Box 11"/>
          <p:cNvSpPr txBox="1">
            <a:spLocks noChangeArrowheads="1"/>
          </p:cNvSpPr>
          <p:nvPr/>
        </p:nvSpPr>
        <p:spPr bwMode="auto">
          <a:xfrm>
            <a:off x="800100" y="1824038"/>
            <a:ext cx="2952750" cy="3154362"/>
          </a:xfrm>
          <a:prstGeom prst="rect">
            <a:avLst/>
          </a:prstGeom>
          <a:noFill/>
          <a:ln w="9525">
            <a:noFill/>
            <a:miter lim="800000"/>
            <a:headEnd/>
            <a:tailEnd/>
          </a:ln>
        </p:spPr>
        <p:txBody>
          <a:bodyPr>
            <a:spAutoFit/>
          </a:bodyPr>
          <a:lstStyle/>
          <a:p>
            <a:pPr>
              <a:spcAft>
                <a:spcPts val="600"/>
              </a:spcAft>
            </a:pPr>
            <a:endParaRPr lang="en-US" sz="1600" b="1" dirty="0">
              <a:ea typeface="ＭＳ Ｐゴシック"/>
              <a:cs typeface="ＭＳ Ｐゴシック"/>
            </a:endParaRPr>
          </a:p>
          <a:p>
            <a:pPr>
              <a:spcAft>
                <a:spcPts val="600"/>
              </a:spcAft>
            </a:pPr>
            <a:r>
              <a:rPr lang="en-US" sz="1600" b="1" dirty="0">
                <a:ea typeface="ＭＳ Ｐゴシック"/>
                <a:cs typeface="ＭＳ Ｐゴシック"/>
              </a:rPr>
              <a:t>Ed Kalvins</a:t>
            </a:r>
          </a:p>
          <a:p>
            <a:pPr>
              <a:spcAft>
                <a:spcPts val="600"/>
              </a:spcAft>
            </a:pPr>
            <a:r>
              <a:rPr lang="en-US" sz="1400" b="1" dirty="0">
                <a:ea typeface="ＭＳ Ｐゴシック"/>
                <a:cs typeface="ＭＳ Ｐゴシック"/>
              </a:rPr>
              <a:t>SIA “TP Riga”</a:t>
            </a:r>
          </a:p>
          <a:p>
            <a:pPr>
              <a:spcAft>
                <a:spcPts val="600"/>
              </a:spcAft>
            </a:pPr>
            <a:r>
              <a:rPr lang="en-US" sz="1200" b="1" dirty="0">
                <a:ea typeface="ＭＳ Ｐゴシック"/>
                <a:cs typeface="ＭＳ Ｐゴシック"/>
              </a:rPr>
              <a:t>Technical Partners International Inc., </a:t>
            </a:r>
          </a:p>
          <a:p>
            <a:pPr>
              <a:spcAft>
                <a:spcPts val="600"/>
              </a:spcAft>
            </a:pPr>
            <a:endParaRPr lang="en-US" sz="1600" b="1" dirty="0">
              <a:ea typeface="ＭＳ Ｐゴシック"/>
              <a:cs typeface="ＭＳ Ｐゴシック"/>
            </a:endParaRPr>
          </a:p>
          <a:p>
            <a:pPr>
              <a:spcAft>
                <a:spcPts val="600"/>
              </a:spcAft>
            </a:pPr>
            <a:r>
              <a:rPr lang="en-US" sz="1600" b="1" dirty="0">
                <a:ea typeface="ＭＳ Ｐゴシック"/>
                <a:cs typeface="ＭＳ Ｐゴシック"/>
              </a:rPr>
              <a:t>ed.kalvins@tpriga.lv</a:t>
            </a:r>
          </a:p>
          <a:p>
            <a:pPr>
              <a:spcAft>
                <a:spcPts val="600"/>
              </a:spcAft>
            </a:pPr>
            <a:endParaRPr lang="en-US" sz="1600" b="1" dirty="0">
              <a:ea typeface="ＭＳ Ｐゴシック"/>
              <a:cs typeface="ＭＳ Ｐゴシック"/>
            </a:endParaRPr>
          </a:p>
          <a:p>
            <a:pPr>
              <a:spcAft>
                <a:spcPts val="600"/>
              </a:spcAft>
            </a:pPr>
            <a:r>
              <a:rPr lang="en-US" sz="1600" b="1" dirty="0">
                <a:ea typeface="ＭＳ Ｐゴシック"/>
                <a:cs typeface="ＭＳ Ｐゴシック"/>
              </a:rPr>
              <a:t>+371-29-255-223</a:t>
            </a:r>
          </a:p>
          <a:p>
            <a:pPr>
              <a:spcAft>
                <a:spcPts val="600"/>
              </a:spcAft>
            </a:pPr>
            <a:endParaRPr lang="en-US" sz="1600" b="1" dirty="0">
              <a:ea typeface="ＭＳ Ｐゴシック"/>
              <a:cs typeface="ＭＳ Ｐゴシック"/>
            </a:endParaRPr>
          </a:p>
          <a:p>
            <a:pPr>
              <a:spcAft>
                <a:spcPts val="600"/>
              </a:spcAft>
            </a:pPr>
            <a:r>
              <a:rPr lang="en-US" sz="1600" b="1" dirty="0">
                <a:ea typeface="ＭＳ Ｐゴシック"/>
                <a:cs typeface="ＭＳ Ｐゴシック"/>
              </a:rPr>
              <a:t>SKYPE: ed.kalvins</a:t>
            </a:r>
          </a:p>
        </p:txBody>
      </p:sp>
      <p:sp>
        <p:nvSpPr>
          <p:cNvPr id="9" name="TextBox 2"/>
          <p:cNvSpPr txBox="1">
            <a:spLocks noChangeArrowheads="1"/>
          </p:cNvSpPr>
          <p:nvPr/>
        </p:nvSpPr>
        <p:spPr bwMode="auto">
          <a:xfrm>
            <a:off x="4284663" y="4119563"/>
            <a:ext cx="3887787" cy="862012"/>
          </a:xfrm>
          <a:prstGeom prst="rect">
            <a:avLst/>
          </a:prstGeom>
          <a:noFill/>
          <a:ln>
            <a:noFill/>
          </a:ln>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fontAlgn="auto" hangingPunct="1">
              <a:spcBef>
                <a:spcPts val="0"/>
              </a:spcBef>
              <a:spcAft>
                <a:spcPts val="0"/>
              </a:spcAft>
              <a:defRPr/>
            </a:pPr>
            <a:r>
              <a:rPr lang="en-CA" sz="2000" b="1" dirty="0">
                <a:solidFill>
                  <a:schemeClr val="bg1"/>
                </a:solidFill>
                <a:latin typeface="+mn-lt"/>
                <a:ea typeface="+mn-ea"/>
                <a:cs typeface="Calibri"/>
              </a:rPr>
              <a:t>We don’t just </a:t>
            </a:r>
            <a:r>
              <a:rPr lang="en-CA" sz="2000" b="1" dirty="0" smtClean="0">
                <a:solidFill>
                  <a:schemeClr val="bg1"/>
                </a:solidFill>
                <a:latin typeface="+mn-lt"/>
                <a:ea typeface="+mn-ea"/>
                <a:cs typeface="Calibri"/>
              </a:rPr>
              <a:t>offer cogeneration …</a:t>
            </a:r>
            <a:endParaRPr lang="en-CA" sz="2000" b="1" dirty="0">
              <a:solidFill>
                <a:schemeClr val="bg1"/>
              </a:solidFill>
              <a:latin typeface="+mn-lt"/>
              <a:ea typeface="+mn-ea"/>
              <a:cs typeface="Calibri"/>
            </a:endParaRPr>
          </a:p>
          <a:p>
            <a:pPr eaLnBrk="1" fontAlgn="auto" hangingPunct="1">
              <a:spcBef>
                <a:spcPts val="0"/>
              </a:spcBef>
              <a:spcAft>
                <a:spcPts val="0"/>
              </a:spcAft>
              <a:defRPr/>
            </a:pPr>
            <a:r>
              <a:rPr lang="en-CA" sz="2000" b="1" dirty="0">
                <a:solidFill>
                  <a:schemeClr val="bg1"/>
                </a:solidFill>
                <a:latin typeface="+mn-lt"/>
                <a:ea typeface="+mn-ea"/>
                <a:cs typeface="Calibri"/>
              </a:rPr>
              <a:t>We </a:t>
            </a:r>
            <a:r>
              <a:rPr lang="en-CA" sz="2000" b="1" dirty="0" smtClean="0">
                <a:solidFill>
                  <a:schemeClr val="bg1"/>
                </a:solidFill>
                <a:latin typeface="+mn-lt"/>
                <a:ea typeface="+mn-ea"/>
                <a:cs typeface="Calibri"/>
              </a:rPr>
              <a:t>offer </a:t>
            </a:r>
            <a:r>
              <a:rPr lang="en-CA" sz="2000" b="1" dirty="0">
                <a:solidFill>
                  <a:schemeClr val="bg1"/>
                </a:solidFill>
                <a:latin typeface="+mn-lt"/>
                <a:ea typeface="+mn-ea"/>
                <a:cs typeface="Calibri"/>
              </a:rPr>
              <a:t>solutions</a:t>
            </a:r>
          </a:p>
          <a:p>
            <a:pPr eaLnBrk="1" fontAlgn="auto" hangingPunct="1">
              <a:spcBef>
                <a:spcPts val="0"/>
              </a:spcBef>
              <a:spcAft>
                <a:spcPts val="0"/>
              </a:spcAft>
              <a:defRPr/>
            </a:pPr>
            <a:endParaRPr lang="en-CA" sz="1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3250"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3251" name="TextBox 3"/>
          <p:cNvSpPr txBox="1">
            <a:spLocks noChangeArrowheads="1"/>
          </p:cNvSpPr>
          <p:nvPr/>
        </p:nvSpPr>
        <p:spPr bwMode="auto">
          <a:xfrm>
            <a:off x="410434" y="2244725"/>
            <a:ext cx="8483600" cy="3847207"/>
          </a:xfrm>
          <a:prstGeom prst="rect">
            <a:avLst/>
          </a:prstGeom>
          <a:noFill/>
          <a:ln w="9525">
            <a:noFill/>
            <a:miter lim="800000"/>
            <a:headEnd/>
            <a:tailEnd/>
          </a:ln>
        </p:spPr>
        <p:txBody>
          <a:bodyPr>
            <a:spAutoFit/>
          </a:bodyPr>
          <a:lstStyle/>
          <a:p>
            <a:pPr algn="ctr"/>
            <a:endParaRPr lang="en-CA" sz="1200" dirty="0">
              <a:latin typeface="Calibri" pitchFamily="34" charset="0"/>
            </a:endParaRPr>
          </a:p>
          <a:p>
            <a:pPr algn="ctr"/>
            <a:endParaRPr lang="lv-LV" sz="2800" b="1" dirty="0">
              <a:solidFill>
                <a:schemeClr val="bg1"/>
              </a:solidFill>
              <a:latin typeface="Calibri" pitchFamily="34" charset="0"/>
            </a:endParaRPr>
          </a:p>
          <a:p>
            <a:pPr algn="ctr"/>
            <a:r>
              <a:rPr lang="lv-LV" sz="2800" b="1" dirty="0">
                <a:solidFill>
                  <a:schemeClr val="bg1"/>
                </a:solidFill>
                <a:latin typeface="Calibri" pitchFamily="34" charset="0"/>
              </a:rPr>
              <a:t>Thank you for your attention!</a:t>
            </a:r>
          </a:p>
          <a:p>
            <a:pPr algn="ctr"/>
            <a:endParaRPr lang="lv-LV" sz="2800" b="1" dirty="0">
              <a:solidFill>
                <a:schemeClr val="bg1"/>
              </a:solidFill>
              <a:latin typeface="Calibri" pitchFamily="34" charset="0"/>
            </a:endParaRPr>
          </a:p>
          <a:p>
            <a:pPr algn="ctr"/>
            <a:endParaRPr lang="lv-LV" sz="2800" b="1" dirty="0">
              <a:solidFill>
                <a:schemeClr val="bg1"/>
              </a:solidFill>
              <a:latin typeface="Calibri" pitchFamily="34" charset="0"/>
            </a:endParaRPr>
          </a:p>
          <a:p>
            <a:pPr algn="ctr"/>
            <a:r>
              <a:rPr lang="lv-LV" sz="2000" b="1" dirty="0">
                <a:solidFill>
                  <a:schemeClr val="bg1"/>
                </a:solidFill>
                <a:latin typeface="Calibri" pitchFamily="34" charset="0"/>
              </a:rPr>
              <a:t>Please visit us at </a:t>
            </a:r>
            <a:endParaRPr lang="lv-LV" sz="2000" b="1" dirty="0" smtClean="0">
              <a:solidFill>
                <a:schemeClr val="bg1"/>
              </a:solidFill>
              <a:latin typeface="Calibri" pitchFamily="34" charset="0"/>
            </a:endParaRPr>
          </a:p>
          <a:p>
            <a:pPr algn="ctr"/>
            <a:endParaRPr lang="lv-LV" sz="2000" b="1" dirty="0" smtClean="0">
              <a:solidFill>
                <a:schemeClr val="bg1"/>
              </a:solidFill>
              <a:latin typeface="Calibri" pitchFamily="34" charset="0"/>
            </a:endParaRPr>
          </a:p>
          <a:p>
            <a:pPr algn="ctr"/>
            <a:r>
              <a:rPr lang="en-US" sz="1600" dirty="0" smtClean="0">
                <a:latin typeface="Calibri" pitchFamily="34" charset="0"/>
              </a:rPr>
              <a:t>www.prmenergy.com </a:t>
            </a:r>
            <a:endParaRPr lang="lv-LV" sz="1600" dirty="0">
              <a:latin typeface="Calibri" pitchFamily="34" charset="0"/>
            </a:endParaRPr>
          </a:p>
          <a:p>
            <a:pPr algn="ctr"/>
            <a:r>
              <a:rPr lang="en-US" sz="1600" dirty="0">
                <a:latin typeface="Calibri" pitchFamily="34" charset="0"/>
              </a:rPr>
              <a:t>www.tpriga.lv  </a:t>
            </a:r>
          </a:p>
          <a:p>
            <a:pPr algn="ctr"/>
            <a:r>
              <a:rPr lang="en-US" sz="1600" dirty="0">
                <a:latin typeface="Calibri" pitchFamily="34" charset="0"/>
              </a:rPr>
              <a:t>www.technicalpartners.ca</a:t>
            </a:r>
          </a:p>
          <a:p>
            <a:pPr algn="ctr"/>
            <a:r>
              <a:rPr lang="en-US" sz="1600" dirty="0">
                <a:latin typeface="Calibri" pitchFamily="34" charset="0"/>
              </a:rPr>
              <a:t>www.pm-proformance.com</a:t>
            </a:r>
          </a:p>
          <a:p>
            <a:pPr algn="ctr"/>
            <a:r>
              <a:rPr lang="en-US" sz="1600" dirty="0">
                <a:latin typeface="Calibri" pitchFamily="34" charset="0"/>
              </a:rPr>
              <a:t>www.shrews.co.uk</a:t>
            </a:r>
            <a:r>
              <a:rPr lang="en-US" sz="1600" u="sng" dirty="0">
                <a:latin typeface="Calibri" pitchFamily="34" charset="0"/>
              </a:rPr>
              <a:t> </a:t>
            </a:r>
            <a:endParaRPr lang="en-US" sz="1600" dirty="0">
              <a:latin typeface="Calibri" pitchFamily="34" charset="0"/>
            </a:endParaRPr>
          </a:p>
        </p:txBody>
      </p:sp>
      <p:pic>
        <p:nvPicPr>
          <p:cNvPr id="53252" name="Picture 4" descr="TPENERGY-logo.gif"/>
          <p:cNvPicPr>
            <a:picLocks noChangeAspect="1"/>
          </p:cNvPicPr>
          <p:nvPr/>
        </p:nvPicPr>
        <p:blipFill>
          <a:blip r:embed="rId3"/>
          <a:srcRect/>
          <a:stretch>
            <a:fillRect/>
          </a:stretch>
        </p:blipFill>
        <p:spPr bwMode="auto">
          <a:xfrm>
            <a:off x="2909888" y="519113"/>
            <a:ext cx="2662237" cy="1833562"/>
          </a:xfrm>
          <a:prstGeom prst="rect">
            <a:avLst/>
          </a:prstGeom>
          <a:noFill/>
          <a:ln w="9525">
            <a:noFill/>
            <a:miter lim="800000"/>
            <a:headEnd/>
            <a:tailEnd/>
          </a:ln>
        </p:spPr>
      </p:pic>
      <p:sp>
        <p:nvSpPr>
          <p:cNvPr id="53253"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5" name="Rectangle 4"/>
          <p:cNvSpPr/>
          <p:nvPr/>
        </p:nvSpPr>
        <p:spPr>
          <a:xfrm>
            <a:off x="818226" y="2423362"/>
            <a:ext cx="7138324" cy="1938992"/>
          </a:xfrm>
          <a:prstGeom prst="rect">
            <a:avLst/>
          </a:prstGeom>
        </p:spPr>
        <p:txBody>
          <a:bodyPr wrap="square">
            <a:spAutoFit/>
          </a:bodyPr>
          <a:lstStyle/>
          <a:p>
            <a:pPr algn="ctr"/>
            <a:r>
              <a:rPr lang="en-CA" sz="6000" b="1" dirty="0">
                <a:solidFill>
                  <a:schemeClr val="bg1"/>
                </a:solidFill>
                <a:latin typeface="Calibri" pitchFamily="34" charset="0"/>
              </a:rPr>
              <a:t>Frequently Asked Questions</a:t>
            </a:r>
          </a:p>
        </p:txBody>
      </p:sp>
    </p:spTree>
    <p:extLst>
      <p:ext uri="{BB962C8B-B14F-4D97-AF65-F5344CB8AC3E}">
        <p14:creationId xmlns:p14="http://schemas.microsoft.com/office/powerpoint/2010/main" val="15048972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Unique </a:t>
            </a:r>
            <a:r>
              <a:rPr lang="en-CA" sz="3200" b="1" dirty="0">
                <a:solidFill>
                  <a:schemeClr val="bg1"/>
                </a:solidFill>
                <a:latin typeface="Calibri" pitchFamily="34" charset="0"/>
              </a:rPr>
              <a:t>selling points</a:t>
            </a:r>
            <a:r>
              <a:rPr lang="en-US" sz="3200" b="1" dirty="0">
                <a:solidFill>
                  <a:schemeClr val="bg1"/>
                </a:solidFill>
                <a:latin typeface="Calibri" pitchFamily="34" charset="0"/>
              </a:rPr>
              <a:t> </a:t>
            </a: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562326" y="1336800"/>
            <a:ext cx="8174348" cy="4585871"/>
          </a:xfrm>
          <a:prstGeom prst="rect">
            <a:avLst/>
          </a:prstGeom>
        </p:spPr>
        <p:txBody>
          <a:bodyPr wrap="square">
            <a:spAutoFit/>
          </a:bodyPr>
          <a:lstStyle/>
          <a:p>
            <a:r>
              <a:rPr lang="en-CA" dirty="0">
                <a:solidFill>
                  <a:srgbClr val="008000"/>
                </a:solidFill>
              </a:rPr>
              <a:t>What’s PRME’s Unique Selling Points?</a:t>
            </a:r>
            <a:r>
              <a:rPr lang="en-CA" dirty="0"/>
              <a:t> </a:t>
            </a:r>
            <a:endParaRPr lang="en-US" dirty="0"/>
          </a:p>
          <a:p>
            <a:r>
              <a:rPr lang="en-CA" dirty="0"/>
              <a:t> </a:t>
            </a:r>
            <a:endParaRPr lang="en-US" dirty="0"/>
          </a:p>
          <a:p>
            <a:r>
              <a:rPr lang="en-CA" sz="1600" dirty="0"/>
              <a:t>Early patents have expired; however, additional patents and proprietary technology have been added over the years, pertaining mainly with residence time of the fuel and the syngas, gasification air control, control system, syngas conditioning, etc.</a:t>
            </a:r>
            <a:endParaRPr lang="en-US" sz="1600" dirty="0"/>
          </a:p>
          <a:p>
            <a:r>
              <a:rPr lang="en-CA" sz="1600" dirty="0"/>
              <a:t> </a:t>
            </a:r>
            <a:endParaRPr lang="en-US" sz="1600" dirty="0"/>
          </a:p>
          <a:p>
            <a:r>
              <a:rPr lang="en-CA" sz="1600" dirty="0"/>
              <a:t>PRM Energy has not only 33 years of experience in the gasification business, but have </a:t>
            </a:r>
            <a:r>
              <a:rPr lang="en-CA" sz="1600" dirty="0" err="1"/>
              <a:t>gasified</a:t>
            </a:r>
            <a:r>
              <a:rPr lang="en-CA" sz="1600" dirty="0"/>
              <a:t> more biomass than all other gasification technologies combined.</a:t>
            </a:r>
            <a:endParaRPr lang="en-US" sz="1600" dirty="0"/>
          </a:p>
          <a:p>
            <a:r>
              <a:rPr lang="en-CA" sz="1600" dirty="0"/>
              <a:t> </a:t>
            </a:r>
            <a:endParaRPr lang="en-US" sz="1600" dirty="0"/>
          </a:p>
          <a:p>
            <a:r>
              <a:rPr lang="en-CA" sz="1600" dirty="0"/>
              <a:t>There are PRME systems operating today that have operated in high demand industrial applications for over 33 years.  No other gasification technology can match PRME’s track record.</a:t>
            </a:r>
            <a:endParaRPr lang="en-US" sz="1600" dirty="0"/>
          </a:p>
          <a:p>
            <a:r>
              <a:rPr lang="en-CA" sz="1600" dirty="0"/>
              <a:t> </a:t>
            </a:r>
            <a:endParaRPr lang="en-US" sz="1600" dirty="0"/>
          </a:p>
          <a:p>
            <a:r>
              <a:rPr lang="en-CA" sz="1600" dirty="0"/>
              <a:t>There are many “gasification technology” companies out there in cyber-land making big claims with “USP”.  All you have to do is ask them, “Can we see one of your plants”.  Usually that will end the conversation because they don’t have a plant. In PRME’s case, the question is more like “which plant do you want to see”. This will be based more on the type of materials the client wishes to process</a:t>
            </a:r>
            <a:r>
              <a:rPr lang="en-CA" sz="1600" dirty="0" smtClean="0"/>
              <a:t>.</a:t>
            </a:r>
            <a:endParaRPr lang="en-US" sz="1600" dirty="0"/>
          </a:p>
        </p:txBody>
      </p:sp>
    </p:spTree>
    <p:extLst>
      <p:ext uri="{BB962C8B-B14F-4D97-AF65-F5344CB8AC3E}">
        <p14:creationId xmlns:p14="http://schemas.microsoft.com/office/powerpoint/2010/main" val="19444490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1077218"/>
          </a:xfrm>
          <a:prstGeom prst="rect">
            <a:avLst/>
          </a:prstGeom>
          <a:noFill/>
          <a:ln w="9525">
            <a:noFill/>
            <a:miter lim="800000"/>
            <a:headEnd/>
            <a:tailEnd/>
          </a:ln>
        </p:spPr>
        <p:txBody>
          <a:bodyPr>
            <a:spAutoFit/>
          </a:bodyPr>
          <a:lstStyle/>
          <a:p>
            <a:pPr lvl="0" algn="ctr"/>
            <a:r>
              <a:rPr lang="lv-LV" sz="3200" b="1" dirty="0" smtClean="0">
                <a:solidFill>
                  <a:schemeClr val="bg1"/>
                </a:solidFill>
                <a:latin typeface="Calibri" pitchFamily="34" charset="0"/>
              </a:rPr>
              <a:t>PRME </a:t>
            </a:r>
            <a:r>
              <a:rPr lang="lv-LV" sz="3200" b="1" dirty="0">
                <a:solidFill>
                  <a:schemeClr val="bg1"/>
                </a:solidFill>
                <a:latin typeface="Calibri" pitchFamily="34" charset="0"/>
              </a:rPr>
              <a:t>Systems</a:t>
            </a:r>
            <a:endParaRPr lang="en-US" sz="3200" b="1" dirty="0">
              <a:solidFill>
                <a:schemeClr val="bg1"/>
              </a:solidFill>
              <a:latin typeface="Calibri" pitchFamily="34" charset="0"/>
            </a:endParaRPr>
          </a:p>
          <a:p>
            <a:pPr algn="ct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744093" y="1285181"/>
            <a:ext cx="7594876" cy="646331"/>
          </a:xfrm>
          <a:prstGeom prst="rect">
            <a:avLst/>
          </a:prstGeom>
        </p:spPr>
        <p:txBody>
          <a:bodyPr wrap="square">
            <a:spAutoFit/>
          </a:bodyPr>
          <a:lstStyle/>
          <a:p>
            <a:r>
              <a:rPr lang="lv-LV" dirty="0"/>
              <a:t>1.    PRME Waste Gasification Fired IC Engine/Generator System</a:t>
            </a:r>
            <a:endParaRPr lang="en-US" dirty="0"/>
          </a:p>
          <a:p>
            <a:r>
              <a:rPr lang="lv-LV" dirty="0"/>
              <a:t>2.    PRME Waste Gasification Steam Cycle Systems</a:t>
            </a:r>
            <a:endParaRPr lang="en-US" dirty="0"/>
          </a:p>
        </p:txBody>
      </p:sp>
      <p:sp>
        <p:nvSpPr>
          <p:cNvPr id="3" name="Rectangle 2"/>
          <p:cNvSpPr/>
          <p:nvPr/>
        </p:nvSpPr>
        <p:spPr>
          <a:xfrm>
            <a:off x="369888" y="2035566"/>
            <a:ext cx="8245472" cy="4493538"/>
          </a:xfrm>
          <a:prstGeom prst="rect">
            <a:avLst/>
          </a:prstGeom>
        </p:spPr>
        <p:txBody>
          <a:bodyPr wrap="square">
            <a:spAutoFit/>
          </a:bodyPr>
          <a:lstStyle/>
          <a:p>
            <a:r>
              <a:rPr lang="lv-LV" sz="1600" dirty="0">
                <a:solidFill>
                  <a:srgbClr val="008000"/>
                </a:solidFill>
              </a:rPr>
              <a:t>Which system is more efficient?</a:t>
            </a:r>
            <a:endParaRPr lang="en-US" sz="1600" dirty="0">
              <a:solidFill>
                <a:srgbClr val="008000"/>
              </a:solidFill>
            </a:endParaRPr>
          </a:p>
          <a:p>
            <a:r>
              <a:rPr lang="en-CA" sz="1600" dirty="0"/>
              <a:t>System number 1 is more efficient .With same fuel, number 1, in simple cycle, will generate approximately 17% more electricity than no. 2..</a:t>
            </a:r>
            <a:endParaRPr lang="en-US" sz="1600" dirty="0"/>
          </a:p>
          <a:p>
            <a:r>
              <a:rPr lang="lv-LV" sz="1600" dirty="0"/>
              <a:t> </a:t>
            </a:r>
            <a:endParaRPr lang="en-US" sz="1600" dirty="0"/>
          </a:p>
          <a:p>
            <a:r>
              <a:rPr lang="lv-LV" sz="1600" dirty="0">
                <a:solidFill>
                  <a:srgbClr val="008000"/>
                </a:solidFill>
              </a:rPr>
              <a:t>Which system is suitable for co-generation</a:t>
            </a:r>
            <a:endParaRPr lang="en-US" sz="1600" dirty="0">
              <a:solidFill>
                <a:srgbClr val="008000"/>
              </a:solidFill>
            </a:endParaRPr>
          </a:p>
          <a:p>
            <a:r>
              <a:rPr lang="en-CA" sz="1600" dirty="0"/>
              <a:t>Both systems can generate steam and electricity.</a:t>
            </a:r>
            <a:endParaRPr lang="en-US" sz="1600" dirty="0"/>
          </a:p>
          <a:p>
            <a:r>
              <a:rPr lang="lv-LV" sz="1600" dirty="0"/>
              <a:t> </a:t>
            </a:r>
            <a:endParaRPr lang="en-US" sz="1600" dirty="0"/>
          </a:p>
          <a:p>
            <a:r>
              <a:rPr lang="lv-LV" sz="1600" dirty="0">
                <a:solidFill>
                  <a:srgbClr val="008000"/>
                </a:solidFill>
              </a:rPr>
              <a:t>Which system has less opex?</a:t>
            </a:r>
            <a:endParaRPr lang="en-US" sz="1600" dirty="0">
              <a:solidFill>
                <a:srgbClr val="008000"/>
              </a:solidFill>
            </a:endParaRPr>
          </a:p>
          <a:p>
            <a:r>
              <a:rPr lang="en-CA" sz="1600" dirty="0"/>
              <a:t>Depending upon the fuel composition, </a:t>
            </a:r>
            <a:r>
              <a:rPr lang="en-CA" sz="1600" dirty="0" err="1"/>
              <a:t>opex</a:t>
            </a:r>
            <a:r>
              <a:rPr lang="en-CA" sz="1600" dirty="0"/>
              <a:t> is lower on no. 1.</a:t>
            </a:r>
            <a:endParaRPr lang="en-US" sz="1600" dirty="0"/>
          </a:p>
          <a:p>
            <a:r>
              <a:rPr lang="lv-LV" sz="1600" dirty="0"/>
              <a:t> </a:t>
            </a:r>
            <a:endParaRPr lang="en-US" sz="1600" dirty="0"/>
          </a:p>
          <a:p>
            <a:r>
              <a:rPr lang="lv-LV" sz="1600" b="1" dirty="0">
                <a:solidFill>
                  <a:srgbClr val="008000"/>
                </a:solidFill>
              </a:rPr>
              <a:t>Environmental Impact: </a:t>
            </a:r>
            <a:r>
              <a:rPr lang="lv-LV" sz="1600" dirty="0">
                <a:solidFill>
                  <a:srgbClr val="008000"/>
                </a:solidFill>
              </a:rPr>
              <a:t>Does PRME meet local disposal &amp; environmental standards?</a:t>
            </a:r>
            <a:r>
              <a:rPr lang="en-US" sz="1600" dirty="0">
                <a:solidFill>
                  <a:srgbClr val="008000"/>
                </a:solidFill>
              </a:rPr>
              <a:t> </a:t>
            </a:r>
          </a:p>
          <a:p>
            <a:r>
              <a:rPr lang="en-CA" sz="1600" dirty="0"/>
              <a:t>PRME has installed it’s systems on five continents and all of the installations meet required emissions regulations.  </a:t>
            </a:r>
            <a:endParaRPr lang="en-US" sz="1600" dirty="0"/>
          </a:p>
          <a:p>
            <a:r>
              <a:rPr lang="en-CA" sz="1600" dirty="0"/>
              <a:t> </a:t>
            </a:r>
            <a:endParaRPr lang="en-US" sz="1600" dirty="0"/>
          </a:p>
          <a:p>
            <a:r>
              <a:rPr lang="lv-LV" sz="1600" b="1" dirty="0">
                <a:solidFill>
                  <a:srgbClr val="008000"/>
                </a:solidFill>
              </a:rPr>
              <a:t>System Stability</a:t>
            </a:r>
            <a:endParaRPr lang="en-US" sz="1600" b="1" dirty="0">
              <a:solidFill>
                <a:srgbClr val="008000"/>
              </a:solidFill>
            </a:endParaRPr>
          </a:p>
          <a:p>
            <a:r>
              <a:rPr lang="en-CA" sz="1600" dirty="0"/>
              <a:t>The PRME Gasification System makes automatic adjustments of operating parameters to maintain a high state of stability.</a:t>
            </a:r>
            <a:endParaRPr lang="en-US" sz="1600" dirty="0"/>
          </a:p>
          <a:p>
            <a:endParaRPr lang="en-US" sz="1400" dirty="0"/>
          </a:p>
        </p:txBody>
      </p:sp>
    </p:spTree>
    <p:extLst>
      <p:ext uri="{BB962C8B-B14F-4D97-AF65-F5344CB8AC3E}">
        <p14:creationId xmlns:p14="http://schemas.microsoft.com/office/powerpoint/2010/main" val="30372990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1077218"/>
          </a:xfrm>
          <a:prstGeom prst="rect">
            <a:avLst/>
          </a:prstGeom>
          <a:noFill/>
          <a:ln w="9525">
            <a:noFill/>
            <a:miter lim="800000"/>
            <a:headEnd/>
            <a:tailEnd/>
          </a:ln>
        </p:spPr>
        <p:txBody>
          <a:bodyPr>
            <a:spAutoFit/>
          </a:bodyPr>
          <a:lstStyle/>
          <a:p>
            <a:pPr lvl="0" algn="ctr"/>
            <a:r>
              <a:rPr lang="lv-LV" sz="3200" b="1" dirty="0" smtClean="0">
                <a:solidFill>
                  <a:schemeClr val="bg1"/>
                </a:solidFill>
                <a:latin typeface="Calibri" pitchFamily="34" charset="0"/>
              </a:rPr>
              <a:t>PRME </a:t>
            </a:r>
            <a:r>
              <a:rPr lang="lv-LV" sz="3200" b="1" dirty="0">
                <a:solidFill>
                  <a:schemeClr val="bg1"/>
                </a:solidFill>
                <a:latin typeface="Calibri" pitchFamily="34" charset="0"/>
              </a:rPr>
              <a:t>Systems</a:t>
            </a:r>
            <a:endParaRPr lang="en-US" sz="3200" b="1" dirty="0">
              <a:solidFill>
                <a:schemeClr val="bg1"/>
              </a:solidFill>
              <a:latin typeface="Calibri" pitchFamily="34" charset="0"/>
            </a:endParaRPr>
          </a:p>
          <a:p>
            <a:pPr algn="ct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670205" y="1403028"/>
            <a:ext cx="8183283" cy="5601534"/>
          </a:xfrm>
          <a:prstGeom prst="rect">
            <a:avLst/>
          </a:prstGeom>
        </p:spPr>
        <p:txBody>
          <a:bodyPr wrap="square">
            <a:spAutoFit/>
          </a:bodyPr>
          <a:lstStyle/>
          <a:p>
            <a:r>
              <a:rPr lang="lv-LV" sz="1600" dirty="0" smtClean="0">
                <a:solidFill>
                  <a:srgbClr val="008000"/>
                </a:solidFill>
              </a:rPr>
              <a:t>Apart </a:t>
            </a:r>
            <a:r>
              <a:rPr lang="lv-LV" sz="1600" dirty="0">
                <a:solidFill>
                  <a:srgbClr val="008000"/>
                </a:solidFill>
              </a:rPr>
              <a:t>from gas, what is generated by the syngas conditioning system? </a:t>
            </a:r>
            <a:endParaRPr lang="en-US" sz="1600" dirty="0">
              <a:solidFill>
                <a:srgbClr val="008000"/>
              </a:solidFill>
            </a:endParaRPr>
          </a:p>
          <a:p>
            <a:r>
              <a:rPr lang="lv-LV" sz="1600" dirty="0"/>
              <a:t>The Gas Conditioning System is a gas cleaning application where tars and hydrocarbons are eliminated from the syngas prior to cooling of the syngas.  This application is for IC Engine Systems – not for Steam Cycle Systems.</a:t>
            </a:r>
            <a:endParaRPr lang="en-US" sz="1600" dirty="0"/>
          </a:p>
          <a:p>
            <a:r>
              <a:rPr lang="lv-LV" sz="1600" dirty="0"/>
              <a:t> </a:t>
            </a:r>
            <a:endParaRPr lang="en-US" sz="1600" dirty="0"/>
          </a:p>
          <a:p>
            <a:r>
              <a:rPr lang="lv-LV" sz="1600" dirty="0">
                <a:solidFill>
                  <a:srgbClr val="008000"/>
                </a:solidFill>
              </a:rPr>
              <a:t>Do the estimated net electrical outputs for these systems take into consideration the power requirements of the MRF?</a:t>
            </a:r>
            <a:endParaRPr lang="en-US" sz="1600" dirty="0">
              <a:solidFill>
                <a:srgbClr val="008000"/>
              </a:solidFill>
            </a:endParaRPr>
          </a:p>
          <a:p>
            <a:r>
              <a:rPr lang="lv-LV" sz="1600" dirty="0"/>
              <a:t>The estimated net electrical generation does NOT include consideration of the power requirement for the MRF</a:t>
            </a:r>
            <a:r>
              <a:rPr lang="lv-LV" sz="1600" dirty="0" smtClean="0"/>
              <a:t>.</a:t>
            </a:r>
          </a:p>
          <a:p>
            <a:endParaRPr lang="en-US" sz="1600" dirty="0"/>
          </a:p>
          <a:p>
            <a:r>
              <a:rPr lang="lv-LV" sz="1600" dirty="0">
                <a:solidFill>
                  <a:srgbClr val="008000"/>
                </a:solidFill>
              </a:rPr>
              <a:t>If not, normally how much estimated power is required by MRF? Can MRF use the power/heat generated by PRME system itself</a:t>
            </a:r>
            <a:r>
              <a:rPr lang="lv-LV" sz="1600" dirty="0"/>
              <a:t>?</a:t>
            </a:r>
            <a:endParaRPr lang="en-US" sz="1600" dirty="0"/>
          </a:p>
          <a:p>
            <a:r>
              <a:rPr lang="lv-LV" sz="1600" dirty="0"/>
              <a:t>The estimated power requirement for the MRF is </a:t>
            </a:r>
            <a:r>
              <a:rPr lang="lv-LV" sz="1600" dirty="0" smtClean="0"/>
              <a:t>about 500kWe</a:t>
            </a:r>
            <a:r>
              <a:rPr lang="lv-LV" sz="1600" dirty="0"/>
              <a:t>/hour, depending upon the </a:t>
            </a:r>
            <a:r>
              <a:rPr lang="lv-LV" sz="1600" dirty="0" smtClean="0"/>
              <a:t>through-put and composition </a:t>
            </a:r>
            <a:r>
              <a:rPr lang="lv-LV" sz="1600" dirty="0"/>
              <a:t>of the MSW</a:t>
            </a:r>
            <a:r>
              <a:rPr lang="lv-LV" sz="1600" dirty="0" smtClean="0"/>
              <a:t>.</a:t>
            </a:r>
          </a:p>
          <a:p>
            <a:endParaRPr lang="lv-LV" sz="1600" dirty="0"/>
          </a:p>
          <a:p>
            <a:r>
              <a:rPr lang="en-CA" sz="1600" dirty="0">
                <a:solidFill>
                  <a:srgbClr val="008000"/>
                </a:solidFill>
              </a:rPr>
              <a:t>How long is the lifetime of PRME system?</a:t>
            </a:r>
            <a:endParaRPr lang="en-US" sz="1600" dirty="0">
              <a:solidFill>
                <a:srgbClr val="008000"/>
              </a:solidFill>
            </a:endParaRPr>
          </a:p>
          <a:p>
            <a:r>
              <a:rPr lang="en-CA" sz="1600" dirty="0"/>
              <a:t>PRME has systems that have been in around the clock operation in high demand industrial applications for over 33 years. </a:t>
            </a:r>
            <a:endParaRPr lang="en-US" sz="1600" dirty="0"/>
          </a:p>
          <a:p>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21222151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1077218"/>
          </a:xfrm>
          <a:prstGeom prst="rect">
            <a:avLst/>
          </a:prstGeom>
          <a:noFill/>
          <a:ln w="9525">
            <a:noFill/>
            <a:miter lim="800000"/>
            <a:headEnd/>
            <a:tailEnd/>
          </a:ln>
        </p:spPr>
        <p:txBody>
          <a:bodyPr>
            <a:spAutoFit/>
          </a:bodyPr>
          <a:lstStyle/>
          <a:p>
            <a:pPr lvl="0" algn="ctr"/>
            <a:r>
              <a:rPr lang="lv-LV" sz="3200" b="1" dirty="0" smtClean="0">
                <a:solidFill>
                  <a:schemeClr val="bg1"/>
                </a:solidFill>
                <a:latin typeface="Calibri" pitchFamily="34" charset="0"/>
              </a:rPr>
              <a:t>PRME </a:t>
            </a:r>
            <a:r>
              <a:rPr lang="lv-LV" sz="3200" b="1" dirty="0">
                <a:solidFill>
                  <a:schemeClr val="bg1"/>
                </a:solidFill>
                <a:latin typeface="Calibri" pitchFamily="34" charset="0"/>
              </a:rPr>
              <a:t>Systems</a:t>
            </a:r>
            <a:endParaRPr lang="en-US" sz="3200" b="1" dirty="0">
              <a:solidFill>
                <a:schemeClr val="bg1"/>
              </a:solidFill>
              <a:latin typeface="Calibri" pitchFamily="34" charset="0"/>
            </a:endParaRPr>
          </a:p>
          <a:p>
            <a:pPr algn="ct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670205" y="1101865"/>
            <a:ext cx="8183283" cy="6001642"/>
          </a:xfrm>
          <a:prstGeom prst="rect">
            <a:avLst/>
          </a:prstGeom>
        </p:spPr>
        <p:txBody>
          <a:bodyPr wrap="square">
            <a:spAutoFit/>
          </a:bodyPr>
          <a:lstStyle/>
          <a:p>
            <a:r>
              <a:rPr lang="lv-LV" sz="1400" dirty="0" smtClean="0">
                <a:solidFill>
                  <a:srgbClr val="008000"/>
                </a:solidFill>
              </a:rPr>
              <a:t>The </a:t>
            </a:r>
            <a:r>
              <a:rPr lang="lv-LV" sz="1400" dirty="0">
                <a:solidFill>
                  <a:srgbClr val="008000"/>
                </a:solidFill>
              </a:rPr>
              <a:t>syngas is induced from the gasifier through a proprietary mechanisms that cool and condition the gas… the initial cooling is accomplished by indirect heat exchange with air or water’</a:t>
            </a:r>
            <a:endParaRPr lang="en-US" sz="1400" dirty="0">
              <a:solidFill>
                <a:srgbClr val="008000"/>
              </a:solidFill>
            </a:endParaRPr>
          </a:p>
          <a:p>
            <a:r>
              <a:rPr lang="lv-LV" sz="1400" dirty="0">
                <a:solidFill>
                  <a:srgbClr val="008000"/>
                </a:solidFill>
              </a:rPr>
              <a:t>How much water is required per day or per year by a KC-24 system?</a:t>
            </a:r>
            <a:endParaRPr lang="en-US" sz="1400" dirty="0">
              <a:solidFill>
                <a:srgbClr val="008000"/>
              </a:solidFill>
            </a:endParaRPr>
          </a:p>
          <a:p>
            <a:r>
              <a:rPr lang="lv-LV" sz="1400" dirty="0">
                <a:solidFill>
                  <a:srgbClr val="008000"/>
                </a:solidFill>
              </a:rPr>
              <a:t>How much water per day or per year is required by a KC-24 IC engine system?</a:t>
            </a:r>
            <a:endParaRPr lang="en-US" sz="1400" dirty="0">
              <a:solidFill>
                <a:srgbClr val="008000"/>
              </a:solidFill>
            </a:endParaRPr>
          </a:p>
          <a:p>
            <a:r>
              <a:rPr lang="lv-LV" sz="1400" dirty="0"/>
              <a:t>The water used for cooling the syngas is recirculated. When water is used for the syngas, it is through a heat recovery steam generator, which produces steam that can be used either in a steam turbine to produce additional electricity, for indirect drying systems or other CHP systems.</a:t>
            </a:r>
            <a:endParaRPr lang="en-US" sz="1400" dirty="0"/>
          </a:p>
          <a:p>
            <a:r>
              <a:rPr lang="lv-LV" sz="1400" dirty="0"/>
              <a:t> </a:t>
            </a:r>
            <a:endParaRPr lang="en-US" sz="1400" dirty="0"/>
          </a:p>
          <a:p>
            <a:r>
              <a:rPr lang="lv-LV" sz="1400" dirty="0">
                <a:solidFill>
                  <a:srgbClr val="008000"/>
                </a:solidFill>
              </a:rPr>
              <a:t>PRME IC engine system startup time. How long does it take from PRME gasifier is started up until IC engine start work. Please describe briefly the procedure</a:t>
            </a:r>
            <a:r>
              <a:rPr lang="lv-LV" sz="1400" dirty="0" smtClean="0">
                <a:solidFill>
                  <a:srgbClr val="008000"/>
                </a:solidFill>
              </a:rPr>
              <a:t>.</a:t>
            </a:r>
          </a:p>
          <a:p>
            <a:endParaRPr lang="en-US" sz="1400" dirty="0">
              <a:solidFill>
                <a:srgbClr val="008000"/>
              </a:solidFill>
            </a:endParaRPr>
          </a:p>
          <a:p>
            <a:r>
              <a:rPr lang="lv-LV" sz="1400" dirty="0"/>
              <a:t>PRME provides a “pre-heater” that is inserted into the gasifier to bring the gasifier temperature up to operating temperature (approximately 750C).  This take approximately 6 to 8 hours.  Once the gasifier temperature reaches operating temperature, the pre-heat burner is removed and the feed stock is started.   If it is an engine system, the syngas will be “flared” and tested until it is suitable for operating the IC Engine.  A suitable syngas will be produced in minutes and the IC engines will be started.  If it is a steam cycle system, the syngas will be combusted on the way to the boiler.</a:t>
            </a:r>
            <a:endParaRPr lang="en-US" sz="1400" dirty="0"/>
          </a:p>
          <a:p>
            <a:r>
              <a:rPr lang="lv-LV" sz="1400" dirty="0"/>
              <a:t> </a:t>
            </a:r>
            <a:endParaRPr lang="en-US" sz="1400" dirty="0"/>
          </a:p>
          <a:p>
            <a:r>
              <a:rPr lang="lv-LV" sz="1400" dirty="0"/>
              <a:t>Depending upon the analysis of the RDF being gasified, the ash is a “bio-char” that can be used as a soil enrichment, soil amendment and other land applications.  Again, depending upon the analysis of the RDF, the ash can possibly be used in asphalt for road building and repairs.  We have been selling ash produced from rice husk to steel mills in the US, Europe, Japan and South Africa to be used as an insulating topping for ladles and tundages.  We have sold over ¼ million tons at a price of US$100.00 per ton bulk fob the gasification plant.</a:t>
            </a:r>
            <a:endParaRPr lang="en-US" sz="1400" dirty="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856890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8025"/>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Fuel - Types </a:t>
            </a:r>
            <a:r>
              <a:rPr lang="en-US" sz="4000" b="1" dirty="0">
                <a:solidFill>
                  <a:schemeClr val="bg1"/>
                </a:solidFill>
                <a:latin typeface="Calibri" pitchFamily="34" charset="0"/>
              </a:rPr>
              <a:t>of </a:t>
            </a:r>
            <a:r>
              <a:rPr lang="en-US" sz="4000" b="1" dirty="0" smtClean="0">
                <a:solidFill>
                  <a:schemeClr val="bg1"/>
                </a:solidFill>
                <a:latin typeface="Calibri" pitchFamily="34" charset="0"/>
              </a:rPr>
              <a:t>Fuels </a:t>
            </a:r>
            <a:r>
              <a:rPr lang="en-US" sz="4000" b="1" dirty="0">
                <a:solidFill>
                  <a:schemeClr val="bg1"/>
                </a:solidFill>
                <a:latin typeface="Calibri" pitchFamily="34" charset="0"/>
              </a:rPr>
              <a:t>H</a:t>
            </a:r>
            <a:r>
              <a:rPr lang="en-US" sz="4000" b="1" dirty="0" smtClean="0">
                <a:solidFill>
                  <a:schemeClr val="bg1"/>
                </a:solidFill>
                <a:latin typeface="Calibri" pitchFamily="34" charset="0"/>
              </a:rPr>
              <a:t>andled</a:t>
            </a:r>
            <a:endParaRPr lang="en-CA" sz="4000" b="1" dirty="0">
              <a:solidFill>
                <a:schemeClr val="bg1"/>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2492291" y="2536852"/>
            <a:ext cx="5012886" cy="2834449"/>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400" b="1" dirty="0" smtClean="0">
                <a:latin typeface="Calibri" pitchFamily="34" charset="0"/>
              </a:rPr>
              <a:t>18 Biomass fuel materials</a:t>
            </a:r>
          </a:p>
          <a:p>
            <a:pPr marL="342900" indent="-342900">
              <a:lnSpc>
                <a:spcPct val="80000"/>
              </a:lnSpc>
              <a:spcBef>
                <a:spcPct val="20000"/>
              </a:spcBef>
              <a:buFont typeface="Arial" charset="0"/>
              <a:buChar char="•"/>
            </a:pPr>
            <a:endParaRPr lang="en-US" sz="2400" b="1" dirty="0" smtClean="0">
              <a:latin typeface="Calibri" pitchFamily="34" charset="0"/>
            </a:endParaRPr>
          </a:p>
          <a:p>
            <a:pPr marL="342900" indent="-342900">
              <a:lnSpc>
                <a:spcPct val="80000"/>
              </a:lnSpc>
              <a:spcBef>
                <a:spcPct val="20000"/>
              </a:spcBef>
              <a:buFont typeface="Arial" charset="0"/>
              <a:buChar char="•"/>
            </a:pPr>
            <a:r>
              <a:rPr lang="en-US" sz="2400" b="1" dirty="0" smtClean="0">
                <a:latin typeface="Calibri" pitchFamily="34" charset="0"/>
              </a:rPr>
              <a:t>10 </a:t>
            </a:r>
            <a:r>
              <a:rPr lang="en-US" sz="2400" b="1" dirty="0">
                <a:latin typeface="Calibri" pitchFamily="34" charset="0"/>
              </a:rPr>
              <a:t>Waste stream </a:t>
            </a:r>
            <a:r>
              <a:rPr lang="en-US" sz="2400" b="1" dirty="0" smtClean="0">
                <a:latin typeface="Calibri" pitchFamily="34" charset="0"/>
              </a:rPr>
              <a:t>materials</a:t>
            </a:r>
          </a:p>
          <a:p>
            <a:pPr marL="342900" indent="-342900">
              <a:lnSpc>
                <a:spcPct val="80000"/>
              </a:lnSpc>
              <a:spcBef>
                <a:spcPct val="20000"/>
              </a:spcBef>
              <a:buFont typeface="Arial" charset="0"/>
              <a:buChar char="•"/>
            </a:pPr>
            <a:endParaRPr lang="en-US" sz="2400" b="1" dirty="0" smtClean="0">
              <a:latin typeface="Calibri" pitchFamily="34" charset="0"/>
            </a:endParaRPr>
          </a:p>
          <a:p>
            <a:pPr marL="342900" indent="-342900">
              <a:lnSpc>
                <a:spcPct val="80000"/>
              </a:lnSpc>
              <a:spcBef>
                <a:spcPct val="20000"/>
              </a:spcBef>
              <a:buFont typeface="Arial" charset="0"/>
              <a:buChar char="•"/>
            </a:pPr>
            <a:r>
              <a:rPr lang="en-US" sz="2400" b="1" dirty="0" smtClean="0">
                <a:latin typeface="Calibri" pitchFamily="34" charset="0"/>
              </a:rPr>
              <a:t>3 </a:t>
            </a:r>
            <a:r>
              <a:rPr lang="en-US" sz="2400" b="1" dirty="0">
                <a:latin typeface="Calibri" pitchFamily="34" charset="0"/>
              </a:rPr>
              <a:t>Fossil fuel materials</a:t>
            </a:r>
          </a:p>
        </p:txBody>
      </p:sp>
    </p:spTree>
    <p:extLst>
      <p:ext uri="{BB962C8B-B14F-4D97-AF65-F5344CB8AC3E}">
        <p14:creationId xmlns:p14="http://schemas.microsoft.com/office/powerpoint/2010/main" val="25744854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lvl="0" algn="ctr"/>
            <a:r>
              <a:rPr lang="en-CA" sz="3200" b="1" dirty="0" smtClean="0">
                <a:solidFill>
                  <a:schemeClr val="bg1"/>
                </a:solidFill>
                <a:latin typeface="Calibri" pitchFamily="34" charset="0"/>
              </a:rPr>
              <a:t>Cooperation</a:t>
            </a:r>
            <a:endParaRPr lang="en-CA"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 name="Rectangle 1"/>
          <p:cNvSpPr/>
          <p:nvPr/>
        </p:nvSpPr>
        <p:spPr>
          <a:xfrm>
            <a:off x="670205" y="1285181"/>
            <a:ext cx="8183283" cy="4770537"/>
          </a:xfrm>
          <a:prstGeom prst="rect">
            <a:avLst/>
          </a:prstGeom>
        </p:spPr>
        <p:txBody>
          <a:bodyPr wrap="square">
            <a:spAutoFit/>
          </a:bodyPr>
          <a:lstStyle/>
          <a:p>
            <a:endParaRPr lang="lv-LV" sz="1600" dirty="0"/>
          </a:p>
          <a:p>
            <a:r>
              <a:rPr lang="en-CA" sz="1600" dirty="0">
                <a:solidFill>
                  <a:srgbClr val="008000"/>
                </a:solidFill>
              </a:rPr>
              <a:t>Would PRME a JV with one or more local </a:t>
            </a:r>
            <a:r>
              <a:rPr lang="en-CA" sz="1600" dirty="0" smtClean="0">
                <a:solidFill>
                  <a:srgbClr val="008000"/>
                </a:solidFill>
              </a:rPr>
              <a:t>parties</a:t>
            </a:r>
            <a:r>
              <a:rPr lang="en-CA" sz="1600" dirty="0">
                <a:solidFill>
                  <a:srgbClr val="008000"/>
                </a:solidFill>
              </a:rPr>
              <a:t>?</a:t>
            </a:r>
            <a:endParaRPr lang="en-US" sz="1600" dirty="0">
              <a:solidFill>
                <a:srgbClr val="008000"/>
              </a:solidFill>
            </a:endParaRPr>
          </a:p>
          <a:p>
            <a:endParaRPr lang="en-CA" sz="1600" dirty="0" smtClean="0"/>
          </a:p>
          <a:p>
            <a:r>
              <a:rPr lang="en-CA" sz="1600" dirty="0" smtClean="0"/>
              <a:t>No</a:t>
            </a:r>
            <a:r>
              <a:rPr lang="en-CA" sz="1600" dirty="0"/>
              <a:t>.</a:t>
            </a:r>
            <a:endParaRPr lang="en-US" sz="1600" dirty="0"/>
          </a:p>
          <a:p>
            <a:r>
              <a:rPr lang="en-CA" sz="1600" dirty="0"/>
              <a:t> </a:t>
            </a:r>
            <a:endParaRPr lang="en-US" sz="1600" dirty="0"/>
          </a:p>
          <a:p>
            <a:r>
              <a:rPr lang="en-CA" sz="1600" dirty="0"/>
              <a:t>PRME </a:t>
            </a:r>
            <a:r>
              <a:rPr lang="en-CA" sz="1600" dirty="0" smtClean="0"/>
              <a:t>sells </a:t>
            </a:r>
            <a:r>
              <a:rPr lang="en-CA" sz="1600" dirty="0"/>
              <a:t>equipment, provides erection advisory services, </a:t>
            </a:r>
            <a:r>
              <a:rPr lang="en-CA" sz="1600" dirty="0" smtClean="0"/>
              <a:t>star-up </a:t>
            </a:r>
            <a:r>
              <a:rPr lang="en-CA" sz="1600" dirty="0"/>
              <a:t>assistance and commissioning and training of operators </a:t>
            </a:r>
            <a:endParaRPr lang="en-CA" sz="1600" dirty="0" smtClean="0"/>
          </a:p>
          <a:p>
            <a:endParaRPr lang="en-US" sz="1600" dirty="0"/>
          </a:p>
          <a:p>
            <a:r>
              <a:rPr lang="en-CA" sz="1600" dirty="0"/>
              <a:t>PRME </a:t>
            </a:r>
            <a:r>
              <a:rPr lang="en-CA" sz="1600" dirty="0" smtClean="0"/>
              <a:t>may </a:t>
            </a:r>
            <a:r>
              <a:rPr lang="en-CA" sz="1600" dirty="0"/>
              <a:t>License the fabrication the PRME systems, provide drawings for fabrication, assist with erection advisory services, provide proprietary patented equipment </a:t>
            </a:r>
            <a:endParaRPr lang="en-US" sz="1600" dirty="0"/>
          </a:p>
          <a:p>
            <a:endParaRPr lang="en-CA" sz="1600" dirty="0" smtClean="0"/>
          </a:p>
          <a:p>
            <a:r>
              <a:rPr lang="en-CA" sz="1600" dirty="0" smtClean="0"/>
              <a:t>We </a:t>
            </a:r>
            <a:r>
              <a:rPr lang="en-CA" sz="1600" dirty="0"/>
              <a:t>do not travel at our expense to attend “question and answer” meetings.  We will be happy to participate in a “question and answer” telephone or </a:t>
            </a:r>
            <a:r>
              <a:rPr lang="en-CA" sz="1600" dirty="0" err="1"/>
              <a:t>skype</a:t>
            </a:r>
            <a:r>
              <a:rPr lang="en-CA" sz="1600" dirty="0"/>
              <a:t> conference call at most any time.</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6393128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lvl="0" algn="ctr"/>
            <a:r>
              <a:rPr lang="en-CA" sz="3200" b="1" dirty="0" smtClean="0">
                <a:solidFill>
                  <a:schemeClr val="bg1"/>
                </a:solidFill>
                <a:latin typeface="Calibri" pitchFamily="34" charset="0"/>
              </a:rPr>
              <a:t>Inputs </a:t>
            </a:r>
            <a:r>
              <a:rPr lang="en-CA" sz="3200" b="1" dirty="0">
                <a:solidFill>
                  <a:schemeClr val="bg1"/>
                </a:solidFill>
                <a:latin typeface="Calibri" pitchFamily="34" charset="0"/>
              </a:rPr>
              <a:t>and </a:t>
            </a:r>
            <a:r>
              <a:rPr lang="en-CA" sz="3200" b="1" dirty="0" smtClean="0">
                <a:solidFill>
                  <a:schemeClr val="bg1"/>
                </a:solidFill>
                <a:latin typeface="Calibri" pitchFamily="34" charset="0"/>
              </a:rPr>
              <a:t>Outputs</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5755423"/>
          </a:xfrm>
          <a:prstGeom prst="rect">
            <a:avLst/>
          </a:prstGeom>
        </p:spPr>
        <p:txBody>
          <a:bodyPr wrap="square">
            <a:spAutoFit/>
          </a:bodyPr>
          <a:lstStyle/>
          <a:p>
            <a:r>
              <a:rPr lang="en-CA" sz="1600" dirty="0" smtClean="0">
                <a:solidFill>
                  <a:srgbClr val="008000"/>
                </a:solidFill>
              </a:rPr>
              <a:t>What </a:t>
            </a:r>
            <a:r>
              <a:rPr lang="en-CA" sz="1600" dirty="0">
                <a:solidFill>
                  <a:srgbClr val="008000"/>
                </a:solidFill>
              </a:rPr>
              <a:t>are the inputs and outputs? </a:t>
            </a:r>
            <a:endParaRPr lang="en-US" sz="1600" dirty="0">
              <a:solidFill>
                <a:srgbClr val="008000"/>
              </a:solidFill>
            </a:endParaRPr>
          </a:p>
          <a:p>
            <a:endParaRPr lang="en-CA" sz="1600" dirty="0" smtClean="0"/>
          </a:p>
          <a:p>
            <a:r>
              <a:rPr lang="en-CA" sz="1600" dirty="0" smtClean="0"/>
              <a:t>The </a:t>
            </a:r>
            <a:r>
              <a:rPr lang="en-CA" sz="1600" dirty="0"/>
              <a:t>input is the waste fuel. </a:t>
            </a:r>
            <a:endParaRPr lang="en-US" sz="1600" dirty="0"/>
          </a:p>
          <a:p>
            <a:endParaRPr lang="en-CA" sz="1600" dirty="0" smtClean="0"/>
          </a:p>
          <a:p>
            <a:r>
              <a:rPr lang="en-CA" sz="1600" dirty="0" smtClean="0"/>
              <a:t>The </a:t>
            </a:r>
            <a:r>
              <a:rPr lang="en-CA" sz="1600" dirty="0"/>
              <a:t>output is steam, heat and electricity. </a:t>
            </a:r>
            <a:endParaRPr lang="en-US" sz="1600" dirty="0"/>
          </a:p>
          <a:p>
            <a:endParaRPr lang="en-CA" sz="1600" dirty="0" smtClean="0"/>
          </a:p>
          <a:p>
            <a:r>
              <a:rPr lang="en-CA" sz="1600" dirty="0" smtClean="0"/>
              <a:t>The </a:t>
            </a:r>
            <a:r>
              <a:rPr lang="en-CA" sz="1600" dirty="0"/>
              <a:t>Gasification Process does not create dioxins.  If dioxins are contained in the fuel being </a:t>
            </a:r>
            <a:r>
              <a:rPr lang="en-CA" sz="1600" dirty="0" err="1"/>
              <a:t>gasified</a:t>
            </a:r>
            <a:r>
              <a:rPr lang="en-CA" sz="1600" dirty="0"/>
              <a:t>, the temperature attained in the gasification/gas combustion process destroys the dioxins.  </a:t>
            </a:r>
            <a:endParaRPr lang="en-US" sz="1600" dirty="0"/>
          </a:p>
          <a:p>
            <a:endParaRPr lang="en-CA" sz="1600" dirty="0" smtClean="0"/>
          </a:p>
          <a:p>
            <a:r>
              <a:rPr lang="en-CA" sz="1600" dirty="0" smtClean="0"/>
              <a:t>If </a:t>
            </a:r>
            <a:r>
              <a:rPr lang="en-CA" sz="1600" dirty="0"/>
              <a:t>heavy metals are present in the </a:t>
            </a:r>
            <a:r>
              <a:rPr lang="en-CA" sz="1600" dirty="0" smtClean="0"/>
              <a:t>feed, </a:t>
            </a:r>
            <a:r>
              <a:rPr lang="en-US" sz="1600" dirty="0"/>
              <a:t>the heavy metals will most likely not be volatilized and will remain in the ash.  If some heavy metals are found in the syngas, lime injection and/or activated carbon filtration/absorption can remove them.</a:t>
            </a:r>
            <a:r>
              <a:rPr lang="en-CA" sz="1600" dirty="0"/>
              <a:t> </a:t>
            </a:r>
            <a:endParaRPr lang="en-CA" sz="1600" dirty="0" smtClean="0"/>
          </a:p>
          <a:p>
            <a:endParaRPr lang="en-US" sz="1600" dirty="0"/>
          </a:p>
          <a:p>
            <a:r>
              <a:rPr lang="en-CA" sz="1600" dirty="0">
                <a:solidFill>
                  <a:srgbClr val="008000"/>
                </a:solidFill>
              </a:rPr>
              <a:t>How much electric/heating are generated? </a:t>
            </a:r>
            <a:r>
              <a:rPr lang="en-CA" sz="1600" dirty="0"/>
              <a:t> </a:t>
            </a:r>
            <a:endParaRPr lang="en-US" sz="1600" dirty="0"/>
          </a:p>
          <a:p>
            <a:endParaRPr lang="en-CA" sz="1600" dirty="0" smtClean="0"/>
          </a:p>
          <a:p>
            <a:r>
              <a:rPr lang="en-CA" sz="1600" dirty="0" smtClean="0"/>
              <a:t>A </a:t>
            </a:r>
            <a:r>
              <a:rPr lang="en-CA" sz="1600" dirty="0"/>
              <a:t>typical RDF fuel will generate approximately 725 </a:t>
            </a:r>
            <a:r>
              <a:rPr lang="en-CA" sz="1600" dirty="0" err="1"/>
              <a:t>kWe</a:t>
            </a:r>
            <a:r>
              <a:rPr lang="en-CA" sz="1600" dirty="0"/>
              <a:t> per metric ton gross output. </a:t>
            </a:r>
            <a:endParaRPr lang="en-US" sz="1600" dirty="0"/>
          </a:p>
          <a:p>
            <a:r>
              <a:rPr lang="en-CA" sz="1600" dirty="0"/>
              <a:t>The amount of electricity and heat generated are a direct result of the chemical analysis of the waste fuel. </a:t>
            </a:r>
            <a:endParaRPr lang="en-US" sz="1600" dirty="0"/>
          </a:p>
          <a:p>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16102699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Waste</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520874"/>
            <a:ext cx="8183283" cy="5509201"/>
          </a:xfrm>
          <a:prstGeom prst="rect">
            <a:avLst/>
          </a:prstGeom>
        </p:spPr>
        <p:txBody>
          <a:bodyPr wrap="square">
            <a:spAutoFit/>
          </a:bodyPr>
          <a:lstStyle/>
          <a:p>
            <a:r>
              <a:rPr lang="en-CA" sz="1600" dirty="0" smtClean="0">
                <a:solidFill>
                  <a:srgbClr val="008000"/>
                </a:solidFill>
              </a:rPr>
              <a:t>What </a:t>
            </a:r>
            <a:r>
              <a:rPr lang="en-CA" sz="1600" dirty="0">
                <a:solidFill>
                  <a:srgbClr val="008000"/>
                </a:solidFill>
              </a:rPr>
              <a:t>are the requirements of waste?  </a:t>
            </a:r>
            <a:endParaRPr lang="en-US" sz="1600" dirty="0">
              <a:solidFill>
                <a:srgbClr val="008000"/>
              </a:solidFill>
            </a:endParaRPr>
          </a:p>
          <a:p>
            <a:r>
              <a:rPr lang="en-CA" sz="1600" dirty="0"/>
              <a:t> </a:t>
            </a:r>
            <a:endParaRPr lang="en-US" sz="1600" dirty="0"/>
          </a:p>
          <a:p>
            <a:r>
              <a:rPr lang="en-CA" sz="1600" dirty="0"/>
              <a:t>for PRME Waste Gasification Fired IC Engine/Generator Systems</a:t>
            </a:r>
            <a:endParaRPr lang="en-US" sz="1600" dirty="0"/>
          </a:p>
          <a:p>
            <a:r>
              <a:rPr lang="en-CA" sz="1600" dirty="0"/>
              <a:t>The combustible syngas produced from the waste is conditioned and cooled for firing IC Engines. </a:t>
            </a:r>
            <a:endParaRPr lang="en-US" sz="1600" dirty="0"/>
          </a:p>
          <a:p>
            <a:r>
              <a:rPr lang="en-CA" sz="1600" dirty="0" smtClean="0"/>
              <a:t>the </a:t>
            </a:r>
            <a:r>
              <a:rPr lang="en-CA" sz="1600" dirty="0"/>
              <a:t>waste feed stock to be </a:t>
            </a:r>
            <a:r>
              <a:rPr lang="en-CA" sz="1600" dirty="0" err="1"/>
              <a:t>gasified</a:t>
            </a:r>
            <a:r>
              <a:rPr lang="en-CA" sz="1600" dirty="0"/>
              <a:t> must </a:t>
            </a:r>
            <a:endParaRPr lang="en-US" sz="1600" dirty="0"/>
          </a:p>
          <a:p>
            <a:pPr marL="285750" lvl="0" indent="-285750">
              <a:buFont typeface="Arial"/>
              <a:buChar char="•"/>
            </a:pPr>
            <a:r>
              <a:rPr lang="en-CA" sz="1600" dirty="0"/>
              <a:t>contain a minimum calorific value of 15.3MJ/kg at </a:t>
            </a:r>
            <a:endParaRPr lang="en-US" sz="1600" dirty="0"/>
          </a:p>
          <a:p>
            <a:pPr marL="285750" lvl="0" indent="-285750">
              <a:buFont typeface="Arial"/>
              <a:buChar char="•"/>
            </a:pPr>
            <a:r>
              <a:rPr lang="en-CA" sz="1600" dirty="0"/>
              <a:t>a maximum moisture content of 20% and </a:t>
            </a:r>
            <a:endParaRPr lang="en-US" sz="1600" dirty="0"/>
          </a:p>
          <a:p>
            <a:pPr marL="285750" lvl="0" indent="-285750">
              <a:buFont typeface="Arial"/>
              <a:buChar char="•"/>
            </a:pPr>
            <a:r>
              <a:rPr lang="en-CA" sz="1600" dirty="0"/>
              <a:t>maximum particle size of 10mm </a:t>
            </a:r>
            <a:endParaRPr lang="en-US" sz="1600" dirty="0"/>
          </a:p>
          <a:p>
            <a:pPr marL="285750" indent="-285750">
              <a:buFont typeface="Arial"/>
              <a:buChar char="•"/>
            </a:pPr>
            <a:endParaRPr lang="en-US" sz="1600" dirty="0"/>
          </a:p>
          <a:p>
            <a:r>
              <a:rPr lang="en-CA" sz="1600" dirty="0"/>
              <a:t>for PRME Waste Gasification Steam Cycle Systems </a:t>
            </a:r>
            <a:endParaRPr lang="en-US" sz="1600" dirty="0"/>
          </a:p>
          <a:p>
            <a:r>
              <a:rPr lang="en-CA" sz="1600" dirty="0"/>
              <a:t>The combustible syngas produced from the waste is fully combusted and fired directly into a Heat Recovery Steam Generator (HRSG) to raise steam for a steam turbine/generator or for process steam. The waste feed stock must </a:t>
            </a:r>
            <a:endParaRPr lang="en-US" sz="1600" dirty="0"/>
          </a:p>
          <a:p>
            <a:pPr marL="285750" lvl="0" indent="-285750">
              <a:buFont typeface="Arial"/>
              <a:buChar char="•"/>
            </a:pPr>
            <a:r>
              <a:rPr lang="en-CA" sz="1600" dirty="0"/>
              <a:t>contain a minimum calorific value of 12.0MJ/kg at </a:t>
            </a:r>
            <a:endParaRPr lang="en-US" sz="1600" dirty="0"/>
          </a:p>
          <a:p>
            <a:pPr marL="285750" lvl="0" indent="-285750">
              <a:buFont typeface="Arial"/>
              <a:buChar char="•"/>
            </a:pPr>
            <a:r>
              <a:rPr lang="en-CA" sz="1600" dirty="0"/>
              <a:t>a maximum moisture content of 30% and </a:t>
            </a:r>
            <a:endParaRPr lang="en-US" sz="1600" dirty="0"/>
          </a:p>
          <a:p>
            <a:pPr marL="285750" lvl="0" indent="-285750">
              <a:buFont typeface="Arial"/>
              <a:buChar char="•"/>
            </a:pPr>
            <a:r>
              <a:rPr lang="en-CA" sz="1600" dirty="0"/>
              <a:t>maximum particle size of 10mm</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23784100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Waste</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471357" y="1520874"/>
            <a:ext cx="8497521" cy="6494087"/>
          </a:xfrm>
          <a:prstGeom prst="rect">
            <a:avLst/>
          </a:prstGeom>
        </p:spPr>
        <p:txBody>
          <a:bodyPr wrap="square">
            <a:spAutoFit/>
          </a:bodyPr>
          <a:lstStyle/>
          <a:p>
            <a:r>
              <a:rPr lang="en-CA" sz="1600" dirty="0" smtClean="0">
                <a:solidFill>
                  <a:srgbClr val="008000"/>
                </a:solidFill>
              </a:rPr>
              <a:t>How </a:t>
            </a:r>
            <a:r>
              <a:rPr lang="en-CA" sz="1600" dirty="0">
                <a:solidFill>
                  <a:srgbClr val="008000"/>
                </a:solidFill>
              </a:rPr>
              <a:t>much waste can be treated per annum?  </a:t>
            </a:r>
            <a:endParaRPr lang="en-US" sz="1600" dirty="0">
              <a:solidFill>
                <a:srgbClr val="008000"/>
              </a:solidFill>
            </a:endParaRPr>
          </a:p>
          <a:p>
            <a:r>
              <a:rPr lang="en-CA" sz="1600" dirty="0"/>
              <a:t>The PRME Gasification System is modular and can handle an unlimited amount of waste. </a:t>
            </a:r>
            <a:endParaRPr lang="en-US" sz="1600" dirty="0"/>
          </a:p>
          <a:p>
            <a:r>
              <a:rPr lang="en-CA" sz="1600" b="1" dirty="0"/>
              <a:t> </a:t>
            </a:r>
            <a:endParaRPr lang="en-US" sz="1600" dirty="0"/>
          </a:p>
          <a:p>
            <a:r>
              <a:rPr lang="lv-LV" sz="1600" dirty="0">
                <a:solidFill>
                  <a:srgbClr val="008000"/>
                </a:solidFill>
              </a:rPr>
              <a:t>Could PRME gasifier be able to treat following:</a:t>
            </a:r>
            <a:endParaRPr lang="en-US" sz="1600" dirty="0">
              <a:solidFill>
                <a:srgbClr val="008000"/>
              </a:solidFill>
            </a:endParaRPr>
          </a:p>
          <a:p>
            <a:r>
              <a:rPr lang="lv-LV" sz="1600" dirty="0">
                <a:solidFill>
                  <a:srgbClr val="008000"/>
                </a:solidFill>
              </a:rPr>
              <a:t>Industrial sludge</a:t>
            </a:r>
            <a:endParaRPr lang="en-US" sz="1600" dirty="0">
              <a:solidFill>
                <a:srgbClr val="008000"/>
              </a:solidFill>
            </a:endParaRPr>
          </a:p>
          <a:p>
            <a:r>
              <a:rPr lang="lv-LV" sz="1600" dirty="0"/>
              <a:t>We have a PRME plant gasifying dried industrial sludge.  The sludge comes into the plant at approximately 20% solids.  It is dried to approximately 80% solids and gasified to provide heat and steam to a process.</a:t>
            </a:r>
            <a:endParaRPr lang="en-US" sz="1600" dirty="0"/>
          </a:p>
          <a:p>
            <a:r>
              <a:rPr lang="lv-LV" sz="1600" dirty="0">
                <a:solidFill>
                  <a:srgbClr val="008000"/>
                </a:solidFill>
              </a:rPr>
              <a:t>Industrial waste</a:t>
            </a:r>
            <a:endParaRPr lang="en-US" sz="1600" dirty="0">
              <a:solidFill>
                <a:srgbClr val="008000"/>
              </a:solidFill>
            </a:endParaRPr>
          </a:p>
          <a:p>
            <a:r>
              <a:rPr lang="lv-LV" sz="1600" dirty="0"/>
              <a:t>Depends upon the composition of the industrial waste.</a:t>
            </a:r>
            <a:endParaRPr lang="en-US" sz="1600" dirty="0"/>
          </a:p>
          <a:p>
            <a:r>
              <a:rPr lang="lv-LV" sz="1600" dirty="0">
                <a:solidFill>
                  <a:srgbClr val="008000"/>
                </a:solidFill>
              </a:rPr>
              <a:t>Clinical waste</a:t>
            </a:r>
            <a:endParaRPr lang="en-US" sz="1600" dirty="0">
              <a:solidFill>
                <a:srgbClr val="008000"/>
              </a:solidFill>
            </a:endParaRPr>
          </a:p>
          <a:p>
            <a:r>
              <a:rPr lang="lv-LV" sz="1600" dirty="0"/>
              <a:t>Depends upon the composition of the clinical waste</a:t>
            </a:r>
            <a:r>
              <a:rPr lang="lv-LV" sz="1600" dirty="0" smtClean="0"/>
              <a:t>.</a:t>
            </a:r>
            <a:endParaRPr lang="en-US" sz="1600" dirty="0"/>
          </a:p>
          <a:p>
            <a:r>
              <a:rPr lang="lv-LV" sz="1600" dirty="0"/>
              <a:t> </a:t>
            </a:r>
            <a:endParaRPr lang="en-US" sz="1600" dirty="0"/>
          </a:p>
          <a:p>
            <a:r>
              <a:rPr lang="lv-LV" sz="1600" dirty="0">
                <a:solidFill>
                  <a:srgbClr val="008000"/>
                </a:solidFill>
              </a:rPr>
              <a:t>Can gasifiable waste can be completely gasified by PRME system? </a:t>
            </a:r>
            <a:endParaRPr lang="en-US" sz="1600" dirty="0">
              <a:solidFill>
                <a:srgbClr val="008000"/>
              </a:solidFill>
            </a:endParaRPr>
          </a:p>
          <a:p>
            <a:r>
              <a:rPr lang="lv-LV" sz="1600" dirty="0"/>
              <a:t>Gasification (conversion efficiency) will range from roughly 60% to 95%, depending upon the actual chemical analysis of the fuel, whether the application is a steam cycle or IC Engine cycle and the operating parameters of the gasifier (temperature, retention time, addition of O</a:t>
            </a:r>
            <a:r>
              <a:rPr lang="lv-LV" sz="1600" baseline="30000" dirty="0"/>
              <a:t>2</a:t>
            </a:r>
            <a:r>
              <a:rPr lang="lv-LV" sz="1600" dirty="0"/>
              <a:t>/steam, ash fusion temperature etc.  Generally, the ash will contain some unconverted  carbon.  If the client desires, we can add an ash carbon gasifier to further process the ash.</a:t>
            </a:r>
            <a:endParaRPr lang="en-US" sz="1600" dirty="0"/>
          </a:p>
          <a:p>
            <a:r>
              <a:rPr lang="lv-LV" sz="1600" dirty="0"/>
              <a:t> </a:t>
            </a:r>
            <a:endParaRPr lang="en-US" sz="1600" dirty="0"/>
          </a:p>
          <a:p>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11228085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End Products</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6494087"/>
          </a:xfrm>
          <a:prstGeom prst="rect">
            <a:avLst/>
          </a:prstGeom>
        </p:spPr>
        <p:txBody>
          <a:bodyPr wrap="square">
            <a:spAutoFit/>
          </a:bodyPr>
          <a:lstStyle/>
          <a:p>
            <a:r>
              <a:rPr lang="en-CA" sz="1600" dirty="0" smtClean="0">
                <a:solidFill>
                  <a:srgbClr val="008000"/>
                </a:solidFill>
              </a:rPr>
              <a:t>Apart </a:t>
            </a:r>
            <a:r>
              <a:rPr lang="en-CA" sz="1600" dirty="0">
                <a:solidFill>
                  <a:srgbClr val="008000"/>
                </a:solidFill>
              </a:rPr>
              <a:t>from electricity and heat, syngas, what other end products are generated, in particular, are there any solids, fly ash, slag?  Particular how much fly ash is generated.</a:t>
            </a:r>
            <a:endParaRPr lang="en-US" sz="1600" dirty="0">
              <a:solidFill>
                <a:srgbClr val="008000"/>
              </a:solidFill>
            </a:endParaRPr>
          </a:p>
          <a:p>
            <a:r>
              <a:rPr lang="en-CA" sz="1600" dirty="0"/>
              <a:t>Ash and </a:t>
            </a:r>
            <a:r>
              <a:rPr lang="en-CA" sz="1600" dirty="0" err="1"/>
              <a:t>flyash</a:t>
            </a:r>
            <a:r>
              <a:rPr lang="en-CA" sz="1600" dirty="0"/>
              <a:t> are produced - the amount depends upon how much ash is in the waste fuel. </a:t>
            </a:r>
            <a:endParaRPr lang="en-US" sz="1600" dirty="0"/>
          </a:p>
          <a:p>
            <a:r>
              <a:rPr lang="en-CA" sz="1600" dirty="0"/>
              <a:t> </a:t>
            </a:r>
            <a:endParaRPr lang="en-US" sz="1600" dirty="0"/>
          </a:p>
          <a:p>
            <a:r>
              <a:rPr lang="en-CA" sz="1600" dirty="0">
                <a:solidFill>
                  <a:srgbClr val="008000"/>
                </a:solidFill>
              </a:rPr>
              <a:t>How the end products are treated? E.g. fly ash</a:t>
            </a:r>
            <a:endParaRPr lang="en-US" sz="1600" dirty="0">
              <a:solidFill>
                <a:srgbClr val="008000"/>
              </a:solidFill>
            </a:endParaRPr>
          </a:p>
          <a:p>
            <a:r>
              <a:rPr lang="en-CA" sz="1600" dirty="0"/>
              <a:t>Ash and </a:t>
            </a:r>
            <a:r>
              <a:rPr lang="en-CA" sz="1600" dirty="0" err="1"/>
              <a:t>flyash</a:t>
            </a:r>
            <a:r>
              <a:rPr lang="en-CA" sz="1600" dirty="0"/>
              <a:t> are “conditioned” ie: cooled with a water quench. </a:t>
            </a:r>
            <a:endParaRPr lang="en-US" sz="1600" dirty="0"/>
          </a:p>
          <a:p>
            <a:r>
              <a:rPr lang="en-CA" sz="1600" dirty="0"/>
              <a:t> </a:t>
            </a:r>
            <a:endParaRPr lang="en-US" sz="1600" dirty="0"/>
          </a:p>
          <a:p>
            <a:r>
              <a:rPr lang="en-CA" sz="1600" dirty="0">
                <a:solidFill>
                  <a:srgbClr val="008000"/>
                </a:solidFill>
              </a:rPr>
              <a:t>If Ash is “conditioned” ie: cooled with a water quench, then what kind of product is produced after cooled with a water quench? </a:t>
            </a:r>
            <a:endParaRPr lang="en-US" sz="1600" dirty="0">
              <a:solidFill>
                <a:srgbClr val="008000"/>
              </a:solidFill>
            </a:endParaRPr>
          </a:p>
          <a:p>
            <a:r>
              <a:rPr lang="en-CA" sz="1600" dirty="0"/>
              <a:t>The ash is very small particle size and light weight.  Mixed with asphalt, it would be good for roads.</a:t>
            </a:r>
            <a:endParaRPr lang="en-US" sz="1600" dirty="0"/>
          </a:p>
          <a:p>
            <a:r>
              <a:rPr lang="en-CA" sz="1600" dirty="0"/>
              <a:t> </a:t>
            </a:r>
            <a:endParaRPr lang="en-US" sz="1600" dirty="0"/>
          </a:p>
          <a:p>
            <a:r>
              <a:rPr lang="lv-LV" sz="1600" dirty="0">
                <a:solidFill>
                  <a:srgbClr val="008000"/>
                </a:solidFill>
              </a:rPr>
              <a:t>What is ash fusion </a:t>
            </a:r>
            <a:r>
              <a:rPr lang="lv-LV" sz="1600" dirty="0" smtClean="0">
                <a:solidFill>
                  <a:srgbClr val="008000"/>
                </a:solidFill>
              </a:rPr>
              <a:t>temperature</a:t>
            </a:r>
            <a:endParaRPr lang="en-US" sz="1600" dirty="0">
              <a:solidFill>
                <a:srgbClr val="008000"/>
              </a:solidFill>
            </a:endParaRPr>
          </a:p>
          <a:p>
            <a:r>
              <a:rPr lang="lv-LV" sz="1600" dirty="0"/>
              <a:t>The ash fusion temperature for the RDF should be minimum 1200C.  The ash fusion temperature is a very common specification and is determined by a lab that is licensed or authorized to perform analysis on fuels and by products. The area most likely to reach 1200C during the gasification process is on the grate at the bottom of the gasifier.  The gasifier is programmed to operate below the ash fusion temperature to prevent ash fusion.</a:t>
            </a:r>
            <a:endParaRPr lang="en-US" sz="1600" dirty="0"/>
          </a:p>
          <a:p>
            <a:r>
              <a:rPr lang="lv-LV" sz="1600" dirty="0"/>
              <a:t> </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3170384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End Products</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197643"/>
            <a:ext cx="8183283" cy="6863419"/>
          </a:xfrm>
          <a:prstGeom prst="rect">
            <a:avLst/>
          </a:prstGeom>
        </p:spPr>
        <p:txBody>
          <a:bodyPr wrap="square">
            <a:spAutoFit/>
          </a:bodyPr>
          <a:lstStyle/>
          <a:p>
            <a:r>
              <a:rPr lang="lv-LV" sz="1600" dirty="0" smtClean="0">
                <a:solidFill>
                  <a:srgbClr val="008000"/>
                </a:solidFill>
              </a:rPr>
              <a:t>Solid </a:t>
            </a:r>
            <a:r>
              <a:rPr lang="lv-LV" sz="1600" dirty="0">
                <a:solidFill>
                  <a:srgbClr val="008000"/>
                </a:solidFill>
              </a:rPr>
              <a:t>(i.e flyash) and waste water (from liquid scrubber) are also generated. How are the solid and waste water treated?</a:t>
            </a:r>
            <a:endParaRPr lang="en-US" sz="1600" dirty="0">
              <a:solidFill>
                <a:srgbClr val="008000"/>
              </a:solidFill>
            </a:endParaRPr>
          </a:p>
          <a:p>
            <a:r>
              <a:rPr lang="lv-LV" sz="1600" dirty="0"/>
              <a:t>The flyash is blended back with the gasifier bottom ash.  There is no presently no liquid scrubber employed.</a:t>
            </a:r>
            <a:endParaRPr lang="en-US" sz="1600" dirty="0"/>
          </a:p>
          <a:p>
            <a:endParaRPr lang="en-US" sz="1000" dirty="0"/>
          </a:p>
          <a:p>
            <a:r>
              <a:rPr lang="lv-LV" sz="1600" dirty="0">
                <a:solidFill>
                  <a:srgbClr val="008000"/>
                </a:solidFill>
              </a:rPr>
              <a:t>How is the ash treated after being moved into the ash storage bin? Where does the ash go? Does it goes to landfill or bin?</a:t>
            </a:r>
            <a:endParaRPr lang="en-US" sz="1600" dirty="0">
              <a:solidFill>
                <a:srgbClr val="008000"/>
              </a:solidFill>
            </a:endParaRPr>
          </a:p>
          <a:p>
            <a:r>
              <a:rPr lang="en-CA" sz="1600" dirty="0"/>
              <a:t>The ash has been conditioned prior to moving to the ash storage bin.  The ash can go to “land application” or landfill depending upon the analysis of the ash.  It may qualify for addition to asphalt or road application.</a:t>
            </a:r>
            <a:endParaRPr lang="en-US" sz="1600" dirty="0"/>
          </a:p>
          <a:p>
            <a:endParaRPr lang="en-US" sz="1000" dirty="0"/>
          </a:p>
          <a:p>
            <a:r>
              <a:rPr lang="lv-LV" sz="1600" dirty="0">
                <a:solidFill>
                  <a:srgbClr val="008000"/>
                </a:solidFill>
              </a:rPr>
              <a:t>Before ash goes to landfill, is the ash classified as ‘normal waste’ or ‘hazardous waste’? </a:t>
            </a:r>
            <a:endParaRPr lang="en-US" sz="1600" dirty="0">
              <a:solidFill>
                <a:srgbClr val="008000"/>
              </a:solidFill>
            </a:endParaRPr>
          </a:p>
          <a:p>
            <a:r>
              <a:rPr lang="lv-LV" sz="1600" dirty="0" smtClean="0"/>
              <a:t>Usually Normal Waste, depending on what was in the feedstock initially.</a:t>
            </a:r>
            <a:endParaRPr lang="en-US" sz="1600" dirty="0"/>
          </a:p>
          <a:p>
            <a:endParaRPr lang="lv-LV" sz="1000" dirty="0" smtClean="0">
              <a:solidFill>
                <a:srgbClr val="008000"/>
              </a:solidFill>
            </a:endParaRPr>
          </a:p>
          <a:p>
            <a:r>
              <a:rPr lang="lv-LV" sz="1600" dirty="0" smtClean="0">
                <a:solidFill>
                  <a:srgbClr val="008000"/>
                </a:solidFill>
              </a:rPr>
              <a:t>Is </a:t>
            </a:r>
            <a:r>
              <a:rPr lang="lv-LV" sz="1600" dirty="0">
                <a:solidFill>
                  <a:srgbClr val="008000"/>
                </a:solidFill>
              </a:rPr>
              <a:t>there any by-product need go to landfill or potentially cause second pollution?</a:t>
            </a:r>
            <a:endParaRPr lang="en-US" sz="1600" dirty="0">
              <a:solidFill>
                <a:srgbClr val="008000"/>
              </a:solidFill>
            </a:endParaRPr>
          </a:p>
          <a:p>
            <a:r>
              <a:rPr lang="en-CA" sz="1600" dirty="0"/>
              <a:t>All of the non-combustible material in the raw MSW will need to go to the landfill.</a:t>
            </a:r>
            <a:endParaRPr lang="en-US" sz="1600" dirty="0"/>
          </a:p>
          <a:p>
            <a:endParaRPr lang="en-US" sz="1000" dirty="0"/>
          </a:p>
          <a:p>
            <a:r>
              <a:rPr lang="en-CA" sz="1600" dirty="0">
                <a:solidFill>
                  <a:srgbClr val="008000"/>
                </a:solidFill>
              </a:rPr>
              <a:t>Emission control: How the emission air is treated? </a:t>
            </a:r>
            <a:endParaRPr lang="en-US" sz="1600" dirty="0">
              <a:solidFill>
                <a:srgbClr val="008000"/>
              </a:solidFill>
            </a:endParaRPr>
          </a:p>
          <a:p>
            <a:r>
              <a:rPr lang="en-CA" sz="1600" dirty="0"/>
              <a:t>Emissions are controlled with readily available emissions control equipment. </a:t>
            </a:r>
            <a:endParaRPr lang="en-US" sz="1600" dirty="0"/>
          </a:p>
          <a:p>
            <a:r>
              <a:rPr lang="en-CA" sz="1000" dirty="0"/>
              <a:t> </a:t>
            </a:r>
            <a:endParaRPr lang="en-US" sz="1000" dirty="0"/>
          </a:p>
          <a:p>
            <a:r>
              <a:rPr lang="en-CA" sz="1600" dirty="0">
                <a:solidFill>
                  <a:srgbClr val="008000"/>
                </a:solidFill>
              </a:rPr>
              <a:t>Normally how much cost will take to treat the end products and emission air?</a:t>
            </a:r>
            <a:endParaRPr lang="en-US" sz="1600" dirty="0">
              <a:solidFill>
                <a:srgbClr val="008000"/>
              </a:solidFill>
            </a:endParaRPr>
          </a:p>
          <a:p>
            <a:r>
              <a:rPr lang="en-CA" sz="1600" dirty="0"/>
              <a:t>The type of equipment and cost depends upon the contaminants contained in the waste fuel. </a:t>
            </a:r>
            <a:endParaRPr lang="en-US" sz="1600" dirty="0"/>
          </a:p>
          <a:p>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3603242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Capex</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4" y="1285181"/>
            <a:ext cx="8183283" cy="6494087"/>
          </a:xfrm>
          <a:prstGeom prst="rect">
            <a:avLst/>
          </a:prstGeom>
        </p:spPr>
        <p:txBody>
          <a:bodyPr wrap="square">
            <a:spAutoFit/>
          </a:bodyPr>
          <a:lstStyle/>
          <a:p>
            <a:r>
              <a:rPr lang="en-CA" sz="1600" dirty="0" smtClean="0"/>
              <a:t>The </a:t>
            </a:r>
            <a:r>
              <a:rPr lang="en-CA" sz="1600" dirty="0"/>
              <a:t>Capital Cost of a plant depends upon the type and size of the plant and the type of waste fuel to be </a:t>
            </a:r>
            <a:r>
              <a:rPr lang="en-CA" sz="1600" dirty="0" err="1"/>
              <a:t>gasified</a:t>
            </a:r>
            <a:r>
              <a:rPr lang="en-CA" sz="1600" dirty="0"/>
              <a:t>. </a:t>
            </a:r>
            <a:endParaRPr lang="en-US" sz="1600" dirty="0"/>
          </a:p>
          <a:p>
            <a:r>
              <a:rPr lang="en-CA" sz="1600" dirty="0"/>
              <a:t> </a:t>
            </a:r>
            <a:endParaRPr lang="en-US" sz="1600" dirty="0"/>
          </a:p>
          <a:p>
            <a:r>
              <a:rPr lang="en-CA" sz="1600" dirty="0">
                <a:solidFill>
                  <a:srgbClr val="008000"/>
                </a:solidFill>
              </a:rPr>
              <a:t>How much would plant cost?</a:t>
            </a:r>
            <a:endParaRPr lang="en-US" sz="1600" dirty="0">
              <a:solidFill>
                <a:srgbClr val="008000"/>
              </a:solidFill>
            </a:endParaRPr>
          </a:p>
          <a:p>
            <a:r>
              <a:rPr lang="en-CA" sz="1600" dirty="0"/>
              <a:t> </a:t>
            </a:r>
            <a:endParaRPr lang="en-US" sz="1600" dirty="0"/>
          </a:p>
          <a:p>
            <a:r>
              <a:rPr lang="en-CA" sz="1600" dirty="0"/>
              <a:t>650 tons per day of raw MSW converted to </a:t>
            </a:r>
            <a:endParaRPr lang="en-US" sz="1600" dirty="0"/>
          </a:p>
          <a:p>
            <a:r>
              <a:rPr lang="en-CA" sz="1600" dirty="0"/>
              <a:t>380 tons per day of RDF</a:t>
            </a:r>
            <a:endParaRPr lang="en-US" sz="1600" dirty="0"/>
          </a:p>
          <a:p>
            <a:r>
              <a:rPr lang="en-CA" sz="1600" dirty="0"/>
              <a:t>containing a minimum LCV of 14.5MJ/kg </a:t>
            </a:r>
            <a:endParaRPr lang="en-US" sz="1600" dirty="0"/>
          </a:p>
          <a:p>
            <a:r>
              <a:rPr lang="en-CA" sz="1600" dirty="0"/>
              <a:t>@ maximum 20% moisture and </a:t>
            </a:r>
            <a:endParaRPr lang="en-US" sz="1600" dirty="0"/>
          </a:p>
          <a:p>
            <a:r>
              <a:rPr lang="en-CA" sz="1600" dirty="0"/>
              <a:t>maximum 10mm particle size </a:t>
            </a:r>
            <a:endParaRPr lang="en-US" sz="1600" dirty="0"/>
          </a:p>
          <a:p>
            <a:r>
              <a:rPr lang="en-CA" sz="1600" dirty="0"/>
              <a:t>generates about 10 MWe</a:t>
            </a:r>
            <a:endParaRPr lang="en-US" sz="1600" dirty="0"/>
          </a:p>
          <a:p>
            <a:r>
              <a:rPr lang="en-CA" sz="1600" dirty="0"/>
              <a:t>budget priced @US$35.0 million Ex Works. </a:t>
            </a:r>
            <a:endParaRPr lang="en-US" sz="1600" dirty="0"/>
          </a:p>
          <a:p>
            <a:r>
              <a:rPr lang="en-CA" sz="1600" dirty="0"/>
              <a:t>budget priced at US$3,500 per kW Ex Works, </a:t>
            </a:r>
            <a:endParaRPr lang="en-US" sz="1600" dirty="0"/>
          </a:p>
          <a:p>
            <a:r>
              <a:rPr lang="en-CA" sz="1600" dirty="0"/>
              <a:t> </a:t>
            </a:r>
            <a:endParaRPr lang="en-US" sz="1600" dirty="0"/>
          </a:p>
          <a:p>
            <a:r>
              <a:rPr lang="en-CA" sz="1600" dirty="0"/>
              <a:t>90 tons per day of RDF feedstock</a:t>
            </a:r>
            <a:endParaRPr lang="en-US" sz="1600" dirty="0"/>
          </a:p>
          <a:p>
            <a:r>
              <a:rPr lang="en-CA" sz="1600" dirty="0"/>
              <a:t>generates about 2.5 MWe</a:t>
            </a:r>
            <a:endParaRPr lang="en-US" sz="1600" dirty="0"/>
          </a:p>
          <a:p>
            <a:r>
              <a:rPr lang="en-CA" sz="1600" dirty="0"/>
              <a:t>budget priced @US$12.6 million Ex Works.</a:t>
            </a:r>
            <a:endParaRPr lang="en-US" sz="1600" dirty="0"/>
          </a:p>
          <a:p>
            <a:r>
              <a:rPr lang="en-CA" sz="1600" dirty="0"/>
              <a:t>  </a:t>
            </a:r>
            <a:endParaRPr lang="en-US" sz="1600" dirty="0"/>
          </a:p>
          <a:p>
            <a:r>
              <a:rPr lang="en-CA" sz="1600" dirty="0"/>
              <a:t>including the Materials Recovery Facility to process the raw MSW to RDF. </a:t>
            </a:r>
            <a:endParaRPr lang="en-US" sz="1600" dirty="0"/>
          </a:p>
          <a:p>
            <a:r>
              <a:rPr lang="en-CA" sz="1600" dirty="0"/>
              <a:t>This budget price is for the equipment only, not including any civil works, buildings etc. </a:t>
            </a:r>
            <a:endParaRPr lang="en-US" sz="1600" dirty="0"/>
          </a:p>
          <a:p>
            <a:r>
              <a:rPr lang="en-CA" sz="1600" dirty="0"/>
              <a:t> </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
        <p:nvSpPr>
          <p:cNvPr id="2" name="Rectangle 1"/>
          <p:cNvSpPr/>
          <p:nvPr/>
        </p:nvSpPr>
        <p:spPr>
          <a:xfrm>
            <a:off x="4983209" y="2768888"/>
            <a:ext cx="4572000" cy="1815882"/>
          </a:xfrm>
          <a:prstGeom prst="rect">
            <a:avLst/>
          </a:prstGeom>
        </p:spPr>
        <p:txBody>
          <a:bodyPr>
            <a:spAutoFit/>
          </a:bodyPr>
          <a:lstStyle/>
          <a:p>
            <a:r>
              <a:rPr lang="en-CA" sz="1600" dirty="0"/>
              <a:t>180 tons per day of RDF feedstock</a:t>
            </a:r>
            <a:endParaRPr lang="en-US" sz="1600" dirty="0"/>
          </a:p>
          <a:p>
            <a:r>
              <a:rPr lang="en-CA" sz="1600" dirty="0"/>
              <a:t>containing a LCV of 14.0 MJ/kg </a:t>
            </a:r>
            <a:endParaRPr lang="en-US" sz="1600" dirty="0"/>
          </a:p>
          <a:p>
            <a:r>
              <a:rPr lang="en-CA" sz="1600" dirty="0"/>
              <a:t>@ 15 per cent moisture and </a:t>
            </a:r>
            <a:endParaRPr lang="en-US" sz="1600" dirty="0"/>
          </a:p>
          <a:p>
            <a:r>
              <a:rPr lang="en-CA" sz="1600" dirty="0"/>
              <a:t>maximum 10mm particle size </a:t>
            </a:r>
            <a:endParaRPr lang="en-US" sz="1600" dirty="0"/>
          </a:p>
          <a:p>
            <a:r>
              <a:rPr lang="en-CA" sz="1600" dirty="0"/>
              <a:t>generates about 4.8 MWe</a:t>
            </a:r>
            <a:endParaRPr lang="en-US" sz="1600" dirty="0"/>
          </a:p>
          <a:p>
            <a:r>
              <a:rPr lang="en-CA" sz="1600" dirty="0"/>
              <a:t>generates about 12 - 13 GJ/hr = 3.6 MWth</a:t>
            </a:r>
            <a:endParaRPr lang="en-US" sz="1600" dirty="0"/>
          </a:p>
          <a:p>
            <a:r>
              <a:rPr lang="en-CA" sz="1600" dirty="0"/>
              <a:t>budget priced at US$18.2 million Ex Works.  </a:t>
            </a:r>
            <a:endParaRPr lang="en-US" sz="1600" dirty="0"/>
          </a:p>
        </p:txBody>
      </p:sp>
    </p:spTree>
    <p:extLst>
      <p:ext uri="{BB962C8B-B14F-4D97-AF65-F5344CB8AC3E}">
        <p14:creationId xmlns:p14="http://schemas.microsoft.com/office/powerpoint/2010/main" val="40395385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err="1" smtClean="0">
                <a:solidFill>
                  <a:schemeClr val="bg1"/>
                </a:solidFill>
                <a:latin typeface="Calibri" pitchFamily="34" charset="0"/>
              </a:rPr>
              <a:t>Opex</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369888" y="1468498"/>
            <a:ext cx="8612083" cy="4524316"/>
          </a:xfrm>
          <a:prstGeom prst="rect">
            <a:avLst/>
          </a:prstGeom>
        </p:spPr>
        <p:txBody>
          <a:bodyPr wrap="square">
            <a:spAutoFit/>
          </a:bodyPr>
          <a:lstStyle/>
          <a:p>
            <a:endParaRPr lang="lv-LV" sz="1600" dirty="0"/>
          </a:p>
          <a:p>
            <a:r>
              <a:rPr lang="en-CA" sz="1600" dirty="0" smtClean="0">
                <a:solidFill>
                  <a:srgbClr val="008000"/>
                </a:solidFill>
              </a:rPr>
              <a:t>What </a:t>
            </a:r>
            <a:r>
              <a:rPr lang="en-CA" sz="1600" dirty="0">
                <a:solidFill>
                  <a:srgbClr val="008000"/>
                </a:solidFill>
              </a:rPr>
              <a:t>is the cost to generate 1KW/h of electricity?</a:t>
            </a:r>
            <a:r>
              <a:rPr lang="en-CA" sz="1600" dirty="0"/>
              <a:t> </a:t>
            </a:r>
            <a:endParaRPr lang="en-US" sz="1600" dirty="0"/>
          </a:p>
          <a:p>
            <a:r>
              <a:rPr lang="en-CA" sz="1600" dirty="0"/>
              <a:t>A 10MWe system is estimated to cost 3 – 4 US cents/</a:t>
            </a:r>
            <a:r>
              <a:rPr lang="en-CA" sz="1600" dirty="0" err="1"/>
              <a:t>kWe</a:t>
            </a:r>
            <a:r>
              <a:rPr lang="en-CA" sz="1600" dirty="0"/>
              <a:t>. </a:t>
            </a:r>
            <a:endParaRPr lang="en-US" sz="1600" dirty="0"/>
          </a:p>
          <a:p>
            <a:r>
              <a:rPr lang="en-CA" sz="1600" dirty="0"/>
              <a:t>The cost to generate 1kW/h of electricity is a direct function of the size and type of the plant and the fuel to be </a:t>
            </a:r>
            <a:r>
              <a:rPr lang="en-CA" sz="1600" dirty="0" err="1"/>
              <a:t>gasified</a:t>
            </a:r>
            <a:r>
              <a:rPr lang="en-CA" sz="1600" dirty="0"/>
              <a:t>. </a:t>
            </a:r>
            <a:endParaRPr lang="en-US" sz="1600" dirty="0"/>
          </a:p>
          <a:p>
            <a:r>
              <a:rPr lang="en-CA" sz="1600" dirty="0"/>
              <a:t> </a:t>
            </a:r>
            <a:endParaRPr lang="en-US" sz="1600" dirty="0"/>
          </a:p>
          <a:p>
            <a:r>
              <a:rPr lang="en-CA" sz="1600" dirty="0">
                <a:solidFill>
                  <a:srgbClr val="008000"/>
                </a:solidFill>
              </a:rPr>
              <a:t>How much is the </a:t>
            </a:r>
            <a:r>
              <a:rPr lang="en-CA" sz="1600" dirty="0" err="1">
                <a:solidFill>
                  <a:srgbClr val="008000"/>
                </a:solidFill>
              </a:rPr>
              <a:t>Opex</a:t>
            </a:r>
            <a:r>
              <a:rPr lang="en-CA" sz="1600" dirty="0">
                <a:solidFill>
                  <a:srgbClr val="008000"/>
                </a:solidFill>
              </a:rPr>
              <a:t> of a typical plant? What are the main costs of </a:t>
            </a:r>
            <a:r>
              <a:rPr lang="en-CA" sz="1600" dirty="0" err="1">
                <a:solidFill>
                  <a:srgbClr val="008000"/>
                </a:solidFill>
              </a:rPr>
              <a:t>Opex</a:t>
            </a:r>
            <a:r>
              <a:rPr lang="en-CA" sz="1600" dirty="0">
                <a:solidFill>
                  <a:srgbClr val="008000"/>
                </a:solidFill>
              </a:rPr>
              <a:t>?</a:t>
            </a:r>
            <a:endParaRPr lang="en-US" sz="1600" dirty="0">
              <a:solidFill>
                <a:srgbClr val="008000"/>
              </a:solidFill>
            </a:endParaRPr>
          </a:p>
          <a:p>
            <a:r>
              <a:rPr lang="en-CA" sz="1600" dirty="0"/>
              <a:t>Typical </a:t>
            </a:r>
            <a:r>
              <a:rPr lang="en-CA" sz="1600" dirty="0" err="1"/>
              <a:t>Opex</a:t>
            </a:r>
            <a:r>
              <a:rPr lang="en-CA" sz="1600" dirty="0"/>
              <a:t> for a 10MWe plant is estimated at 2 – 3 percent of CAPEX. </a:t>
            </a:r>
            <a:endParaRPr lang="en-US" sz="1600" dirty="0"/>
          </a:p>
          <a:p>
            <a:r>
              <a:rPr lang="en-CA" sz="1600" dirty="0" err="1"/>
              <a:t>Labor</a:t>
            </a:r>
            <a:r>
              <a:rPr lang="en-CA" sz="1600" dirty="0"/>
              <a:t> in the MRF is the main expense. </a:t>
            </a:r>
            <a:endParaRPr lang="en-US" sz="1600" dirty="0"/>
          </a:p>
          <a:p>
            <a:r>
              <a:rPr lang="en-CA" sz="1600" b="1" dirty="0"/>
              <a:t> </a:t>
            </a:r>
            <a:endParaRPr lang="en-US" sz="1600" dirty="0"/>
          </a:p>
          <a:p>
            <a:r>
              <a:rPr lang="en-CA" sz="1600" b="1" dirty="0">
                <a:solidFill>
                  <a:srgbClr val="008000"/>
                </a:solidFill>
              </a:rPr>
              <a:t>Fuel oil</a:t>
            </a:r>
            <a:endParaRPr lang="en-US" sz="1600" dirty="0">
              <a:solidFill>
                <a:srgbClr val="008000"/>
              </a:solidFill>
            </a:endParaRPr>
          </a:p>
          <a:p>
            <a:r>
              <a:rPr lang="en-CA" sz="1600" dirty="0">
                <a:solidFill>
                  <a:srgbClr val="008000"/>
                </a:solidFill>
              </a:rPr>
              <a:t>Does PRME require oil during operating? If yes, how much litres of oil are required per hour?</a:t>
            </a:r>
            <a:endParaRPr lang="en-US" sz="1600" dirty="0">
              <a:solidFill>
                <a:srgbClr val="008000"/>
              </a:solidFill>
            </a:endParaRPr>
          </a:p>
          <a:p>
            <a:r>
              <a:rPr lang="en-CA" sz="1600" dirty="0"/>
              <a:t>No. </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377514467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lvl="0" algn="ctr"/>
            <a:r>
              <a:rPr lang="en-CA" sz="3200" b="1" dirty="0" smtClean="0">
                <a:solidFill>
                  <a:schemeClr val="bg1"/>
                </a:solidFill>
                <a:latin typeface="Calibri" pitchFamily="34" charset="0"/>
              </a:rPr>
              <a:t>Equipment</a:t>
            </a:r>
            <a:r>
              <a:rPr lang="en-US" sz="3200" dirty="0" smtClean="0"/>
              <a:t> </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3539430"/>
          </a:xfrm>
          <a:prstGeom prst="rect">
            <a:avLst/>
          </a:prstGeom>
        </p:spPr>
        <p:txBody>
          <a:bodyPr wrap="square">
            <a:spAutoFit/>
          </a:bodyPr>
          <a:lstStyle/>
          <a:p>
            <a:endParaRPr lang="lv-LV" sz="1600" dirty="0"/>
          </a:p>
          <a:p>
            <a:r>
              <a:rPr lang="en-CA" sz="1600" dirty="0" smtClean="0">
                <a:solidFill>
                  <a:srgbClr val="008000"/>
                </a:solidFill>
              </a:rPr>
              <a:t>What </a:t>
            </a:r>
            <a:r>
              <a:rPr lang="en-CA" sz="1600" dirty="0">
                <a:solidFill>
                  <a:srgbClr val="008000"/>
                </a:solidFill>
              </a:rPr>
              <a:t>equipment / devices are required for initial plants?</a:t>
            </a:r>
            <a:r>
              <a:rPr lang="en-CA" sz="1600" dirty="0"/>
              <a:t> </a:t>
            </a:r>
            <a:endParaRPr lang="en-US" sz="1600" dirty="0"/>
          </a:p>
          <a:p>
            <a:pPr marL="742950" lvl="1" indent="-285750">
              <a:buFont typeface="Arial"/>
              <a:buChar char="•"/>
            </a:pPr>
            <a:r>
              <a:rPr lang="en-CA" sz="1600" dirty="0"/>
              <a:t>The PRME Gasifier System, </a:t>
            </a:r>
            <a:endParaRPr lang="en-US" sz="1600" dirty="0"/>
          </a:p>
          <a:p>
            <a:pPr marL="742950" lvl="1" indent="-285750">
              <a:buFont typeface="Arial"/>
              <a:buChar char="•"/>
            </a:pPr>
            <a:r>
              <a:rPr lang="en-CA" sz="1600" dirty="0"/>
              <a:t>HRSG, </a:t>
            </a:r>
            <a:endParaRPr lang="en-US" sz="1600" dirty="0"/>
          </a:p>
          <a:p>
            <a:pPr marL="742950" lvl="1" indent="-285750">
              <a:buFont typeface="Arial"/>
              <a:buChar char="•"/>
            </a:pPr>
            <a:r>
              <a:rPr lang="en-CA" sz="1600" dirty="0"/>
              <a:t>T/G, </a:t>
            </a:r>
            <a:endParaRPr lang="en-US" sz="1600" dirty="0"/>
          </a:p>
          <a:p>
            <a:pPr marL="742950" lvl="1" indent="-285750">
              <a:buFont typeface="Arial"/>
              <a:buChar char="•"/>
            </a:pPr>
            <a:r>
              <a:rPr lang="en-CA" sz="1600" dirty="0"/>
              <a:t>Dust Collector, </a:t>
            </a:r>
            <a:endParaRPr lang="en-US" sz="1600" dirty="0"/>
          </a:p>
          <a:p>
            <a:pPr marL="742950" lvl="1" indent="-285750">
              <a:buFont typeface="Arial"/>
              <a:buChar char="•"/>
            </a:pPr>
            <a:r>
              <a:rPr lang="en-CA" sz="1600" dirty="0"/>
              <a:t>Cooling Tower, </a:t>
            </a:r>
            <a:endParaRPr lang="en-US" sz="1600" dirty="0"/>
          </a:p>
          <a:p>
            <a:pPr marL="742950" lvl="1" indent="-285750">
              <a:buFont typeface="Arial"/>
              <a:buChar char="•"/>
            </a:pPr>
            <a:r>
              <a:rPr lang="en-CA" sz="1600" dirty="0"/>
              <a:t>Fuel Receiving and Processing Facility (MRF). </a:t>
            </a:r>
            <a:endParaRPr lang="en-US" sz="1600" dirty="0"/>
          </a:p>
          <a:p>
            <a:r>
              <a:rPr lang="en-CA" sz="1600" dirty="0"/>
              <a:t> </a:t>
            </a:r>
            <a:endParaRPr lang="en-US" sz="1600" dirty="0"/>
          </a:p>
          <a:p>
            <a:r>
              <a:rPr lang="en-CA" sz="1600" dirty="0">
                <a:solidFill>
                  <a:srgbClr val="008000"/>
                </a:solidFill>
              </a:rPr>
              <a:t>Normally, how long would it take to complete one plant project? And what are the different stages involved? </a:t>
            </a:r>
            <a:endParaRPr lang="en-US" sz="1600" dirty="0">
              <a:solidFill>
                <a:srgbClr val="008000"/>
              </a:solidFill>
            </a:endParaRPr>
          </a:p>
          <a:p>
            <a:r>
              <a:rPr lang="en-CA" sz="1600" dirty="0"/>
              <a:t>Equipment shipment in 14 – 16 months. </a:t>
            </a:r>
            <a:endParaRPr lang="en-US" sz="1600" dirty="0"/>
          </a:p>
          <a:p>
            <a:r>
              <a:rPr lang="en-CA" sz="1600" dirty="0"/>
              <a:t>Approximately 6 – 8 months for installation, start-up and commissioning. </a:t>
            </a:r>
            <a:endParaRPr lang="en-US" sz="1600" dirty="0"/>
          </a:p>
          <a:p>
            <a:endParaRPr lang="lv-LV" sz="1600" dirty="0" smtClean="0"/>
          </a:p>
        </p:txBody>
      </p:sp>
    </p:spTree>
    <p:extLst>
      <p:ext uri="{BB962C8B-B14F-4D97-AF65-F5344CB8AC3E}">
        <p14:creationId xmlns:p14="http://schemas.microsoft.com/office/powerpoint/2010/main" val="4856155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lvl="0" algn="ctr"/>
            <a:r>
              <a:rPr lang="en-CA" sz="3200" b="1" dirty="0" smtClean="0">
                <a:solidFill>
                  <a:schemeClr val="bg1"/>
                </a:solidFill>
                <a:latin typeface="Calibri" pitchFamily="34" charset="0"/>
              </a:rPr>
              <a:t>Vital </a:t>
            </a:r>
            <a:r>
              <a:rPr lang="en-CA" sz="3200" b="1" dirty="0">
                <a:solidFill>
                  <a:schemeClr val="bg1"/>
                </a:solidFill>
                <a:latin typeface="Calibri" pitchFamily="34" charset="0"/>
              </a:rPr>
              <a:t>statistics</a:t>
            </a:r>
            <a:r>
              <a:rPr lang="en-US" sz="3200" b="1" dirty="0">
                <a:solidFill>
                  <a:schemeClr val="bg1"/>
                </a:solidFill>
                <a:latin typeface="Calibri" pitchFamily="34" charset="0"/>
              </a:rPr>
              <a:t> </a:t>
            </a: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730378"/>
            <a:ext cx="8183283" cy="3046988"/>
          </a:xfrm>
          <a:prstGeom prst="rect">
            <a:avLst/>
          </a:prstGeom>
        </p:spPr>
        <p:txBody>
          <a:bodyPr wrap="square">
            <a:spAutoFit/>
          </a:bodyPr>
          <a:lstStyle/>
          <a:p>
            <a:endParaRPr lang="lv-LV" sz="1600" dirty="0"/>
          </a:p>
          <a:p>
            <a:r>
              <a:rPr lang="en-CA" sz="1600" dirty="0" smtClean="0">
                <a:solidFill>
                  <a:srgbClr val="008000"/>
                </a:solidFill>
              </a:rPr>
              <a:t>What </a:t>
            </a:r>
            <a:r>
              <a:rPr lang="en-CA" sz="1600" dirty="0">
                <a:solidFill>
                  <a:srgbClr val="008000"/>
                </a:solidFill>
              </a:rPr>
              <a:t>is the plant height</a:t>
            </a:r>
            <a:endParaRPr lang="en-US" sz="1600" dirty="0">
              <a:solidFill>
                <a:srgbClr val="008000"/>
              </a:solidFill>
            </a:endParaRPr>
          </a:p>
          <a:p>
            <a:r>
              <a:rPr lang="en-CA" sz="1600" dirty="0"/>
              <a:t>The height of the plant is different for each size.  </a:t>
            </a:r>
            <a:endParaRPr lang="en-CA" sz="1600" dirty="0" smtClean="0"/>
          </a:p>
          <a:p>
            <a:r>
              <a:rPr lang="en-CA" sz="1600" dirty="0" smtClean="0"/>
              <a:t>The </a:t>
            </a:r>
            <a:r>
              <a:rPr lang="en-CA" sz="1600" dirty="0"/>
              <a:t>highest point for a PRME Model KC-224 is approximately 65ft. </a:t>
            </a:r>
            <a:endParaRPr lang="en-US" sz="1600" dirty="0"/>
          </a:p>
          <a:p>
            <a:r>
              <a:rPr lang="en-CA" sz="1600" dirty="0"/>
              <a:t> </a:t>
            </a:r>
            <a:endParaRPr lang="en-US" sz="1600" dirty="0"/>
          </a:p>
          <a:p>
            <a:r>
              <a:rPr lang="en-CA" sz="1600" dirty="0">
                <a:solidFill>
                  <a:srgbClr val="008000"/>
                </a:solidFill>
              </a:rPr>
              <a:t>What is the plant footprint for a 10 MWe plant</a:t>
            </a:r>
            <a:endParaRPr lang="en-US" sz="1600" dirty="0">
              <a:solidFill>
                <a:srgbClr val="008000"/>
              </a:solidFill>
            </a:endParaRPr>
          </a:p>
          <a:p>
            <a:r>
              <a:rPr lang="en-CA" sz="1600" dirty="0"/>
              <a:t>The area required is estimated at 50m X 75m. </a:t>
            </a:r>
            <a:endParaRPr lang="en-US" sz="1600" dirty="0"/>
          </a:p>
          <a:p>
            <a:r>
              <a:rPr lang="en-CA" sz="1600" dirty="0"/>
              <a:t> </a:t>
            </a:r>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1486486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8025"/>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Fuel - Types </a:t>
            </a:r>
            <a:r>
              <a:rPr lang="en-US" sz="4000" b="1" dirty="0">
                <a:solidFill>
                  <a:schemeClr val="bg1"/>
                </a:solidFill>
                <a:latin typeface="Calibri" pitchFamily="34" charset="0"/>
              </a:rPr>
              <a:t>of </a:t>
            </a:r>
            <a:r>
              <a:rPr lang="en-US" sz="4000" b="1" dirty="0" smtClean="0">
                <a:solidFill>
                  <a:schemeClr val="bg1"/>
                </a:solidFill>
                <a:latin typeface="Calibri" pitchFamily="34" charset="0"/>
              </a:rPr>
              <a:t>Fuels </a:t>
            </a:r>
            <a:r>
              <a:rPr lang="en-US" sz="4000" b="1" dirty="0">
                <a:solidFill>
                  <a:schemeClr val="bg1"/>
                </a:solidFill>
                <a:latin typeface="Calibri" pitchFamily="34" charset="0"/>
              </a:rPr>
              <a:t>H</a:t>
            </a:r>
            <a:r>
              <a:rPr lang="en-US" sz="4000" b="1" dirty="0" smtClean="0">
                <a:solidFill>
                  <a:schemeClr val="bg1"/>
                </a:solidFill>
                <a:latin typeface="Calibri" pitchFamily="34" charset="0"/>
              </a:rPr>
              <a:t>andled</a:t>
            </a:r>
            <a:endParaRPr lang="en-CA" sz="4000" b="1" dirty="0">
              <a:solidFill>
                <a:schemeClr val="bg1"/>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1354666" y="1866686"/>
            <a:ext cx="6243109" cy="2834449"/>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400" dirty="0" smtClean="0"/>
              <a:t>wood </a:t>
            </a:r>
            <a:r>
              <a:rPr lang="en-US" sz="2400" dirty="0"/>
              <a:t>and wood </a:t>
            </a:r>
            <a:r>
              <a:rPr lang="en-US" sz="2400" dirty="0" smtClean="0"/>
              <a:t>waste</a:t>
            </a:r>
          </a:p>
          <a:p>
            <a:pPr marL="342900" indent="-342900">
              <a:lnSpc>
                <a:spcPct val="80000"/>
              </a:lnSpc>
              <a:spcBef>
                <a:spcPct val="20000"/>
              </a:spcBef>
              <a:buFont typeface="Arial" charset="0"/>
              <a:buChar char="•"/>
            </a:pPr>
            <a:endParaRPr lang="en-US" sz="2400" dirty="0" smtClean="0"/>
          </a:p>
          <a:p>
            <a:pPr marL="342900" indent="-342900">
              <a:lnSpc>
                <a:spcPct val="80000"/>
              </a:lnSpc>
              <a:spcBef>
                <a:spcPct val="20000"/>
              </a:spcBef>
              <a:buFont typeface="Arial" charset="0"/>
              <a:buChar char="•"/>
            </a:pPr>
            <a:r>
              <a:rPr lang="en-US" sz="2400" dirty="0" smtClean="0"/>
              <a:t>agricultural residues</a:t>
            </a:r>
          </a:p>
          <a:p>
            <a:pPr marL="342900" indent="-342900">
              <a:lnSpc>
                <a:spcPct val="80000"/>
              </a:lnSpc>
              <a:spcBef>
                <a:spcPct val="20000"/>
              </a:spcBef>
              <a:buFont typeface="Arial" charset="0"/>
              <a:buChar char="•"/>
            </a:pPr>
            <a:endParaRPr lang="en-US" sz="2400" dirty="0" smtClean="0"/>
          </a:p>
          <a:p>
            <a:pPr marL="342900" indent="-342900">
              <a:lnSpc>
                <a:spcPct val="80000"/>
              </a:lnSpc>
              <a:spcBef>
                <a:spcPct val="20000"/>
              </a:spcBef>
              <a:buFont typeface="Arial" charset="0"/>
              <a:buChar char="•"/>
            </a:pPr>
            <a:r>
              <a:rPr lang="en-US" sz="2400" dirty="0" smtClean="0"/>
              <a:t>paper </a:t>
            </a:r>
            <a:r>
              <a:rPr lang="en-US" sz="2400" dirty="0"/>
              <a:t>mill </a:t>
            </a:r>
            <a:r>
              <a:rPr lang="en-US" sz="2400" dirty="0" smtClean="0"/>
              <a:t>sludge</a:t>
            </a:r>
          </a:p>
          <a:p>
            <a:pPr marL="342900" indent="-342900">
              <a:lnSpc>
                <a:spcPct val="80000"/>
              </a:lnSpc>
              <a:spcBef>
                <a:spcPct val="20000"/>
              </a:spcBef>
              <a:buFont typeface="Arial" charset="0"/>
              <a:buChar char="•"/>
            </a:pPr>
            <a:endParaRPr lang="en-US" sz="2400" dirty="0" smtClean="0"/>
          </a:p>
          <a:p>
            <a:pPr marL="342900" indent="-342900">
              <a:lnSpc>
                <a:spcPct val="80000"/>
              </a:lnSpc>
              <a:spcBef>
                <a:spcPct val="20000"/>
              </a:spcBef>
              <a:buFont typeface="Arial" charset="0"/>
              <a:buChar char="•"/>
            </a:pPr>
            <a:r>
              <a:rPr lang="en-US" sz="2400" dirty="0" smtClean="0"/>
              <a:t>waste </a:t>
            </a:r>
            <a:r>
              <a:rPr lang="en-US" sz="2400" dirty="0"/>
              <a:t>water treatment </a:t>
            </a:r>
            <a:r>
              <a:rPr lang="en-US" sz="2400" dirty="0" smtClean="0"/>
              <a:t>sludge</a:t>
            </a:r>
          </a:p>
          <a:p>
            <a:pPr marL="342900" indent="-342900">
              <a:lnSpc>
                <a:spcPct val="80000"/>
              </a:lnSpc>
              <a:spcBef>
                <a:spcPct val="20000"/>
              </a:spcBef>
              <a:buFont typeface="Arial" charset="0"/>
              <a:buChar char="•"/>
            </a:pPr>
            <a:endParaRPr lang="en-US" sz="2400" dirty="0" smtClean="0"/>
          </a:p>
          <a:p>
            <a:pPr marL="342900" indent="-342900">
              <a:lnSpc>
                <a:spcPct val="80000"/>
              </a:lnSpc>
              <a:spcBef>
                <a:spcPct val="20000"/>
              </a:spcBef>
              <a:buFont typeface="Arial" charset="0"/>
              <a:buChar char="•"/>
            </a:pPr>
            <a:r>
              <a:rPr lang="en-US" sz="2400" dirty="0" smtClean="0"/>
              <a:t>processed </a:t>
            </a:r>
            <a:r>
              <a:rPr lang="en-US" sz="2400" dirty="0"/>
              <a:t>municipal solid waste (RDF)</a:t>
            </a:r>
          </a:p>
          <a:p>
            <a:pPr marL="342900" indent="-342900">
              <a:lnSpc>
                <a:spcPct val="80000"/>
              </a:lnSpc>
              <a:spcBef>
                <a:spcPct val="20000"/>
              </a:spcBef>
              <a:buFont typeface="Arial" charset="0"/>
              <a:buChar char="•"/>
            </a:pPr>
            <a:endParaRPr lang="en-US" sz="2400" b="1" dirty="0">
              <a:latin typeface="Calibri" pitchFamily="34" charset="0"/>
            </a:endParaRPr>
          </a:p>
        </p:txBody>
      </p:sp>
    </p:spTree>
    <p:extLst>
      <p:ext uri="{BB962C8B-B14F-4D97-AF65-F5344CB8AC3E}">
        <p14:creationId xmlns:p14="http://schemas.microsoft.com/office/powerpoint/2010/main" val="21010163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The </a:t>
            </a:r>
            <a:r>
              <a:rPr lang="en-CA" sz="3200" b="1" dirty="0">
                <a:solidFill>
                  <a:schemeClr val="bg1"/>
                </a:solidFill>
                <a:latin typeface="Calibri" pitchFamily="34" charset="0"/>
              </a:rPr>
              <a:t>latest French </a:t>
            </a:r>
            <a:r>
              <a:rPr lang="en-CA" sz="3200" b="1" dirty="0" smtClean="0">
                <a:solidFill>
                  <a:schemeClr val="bg1"/>
                </a:solidFill>
                <a:latin typeface="Calibri" pitchFamily="34" charset="0"/>
              </a:rPr>
              <a:t>plant</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5755423"/>
          </a:xfrm>
          <a:prstGeom prst="rect">
            <a:avLst/>
          </a:prstGeom>
        </p:spPr>
        <p:txBody>
          <a:bodyPr wrap="square">
            <a:spAutoFit/>
          </a:bodyPr>
          <a:lstStyle/>
          <a:p>
            <a:r>
              <a:rPr lang="en-CA" sz="1600" dirty="0" smtClean="0"/>
              <a:t>The </a:t>
            </a:r>
            <a:r>
              <a:rPr lang="en-CA" sz="1600" dirty="0"/>
              <a:t>PRME Gasifier in France (2014) is essentially the same technology as the PRME Gasifier in Arkansas (1982).  </a:t>
            </a:r>
            <a:endParaRPr lang="en-US" sz="1600" dirty="0"/>
          </a:p>
          <a:p>
            <a:r>
              <a:rPr lang="en-CA" sz="1600" dirty="0"/>
              <a:t>The French Gasifier is larger and is making a “syngas” that is used for firing IC Engines.   </a:t>
            </a:r>
            <a:endParaRPr lang="en-US" sz="1600" dirty="0"/>
          </a:p>
          <a:p>
            <a:r>
              <a:rPr lang="en-CA" sz="1600" dirty="0"/>
              <a:t>The Arkansas Gasifier is direct firing a steam boiler.</a:t>
            </a:r>
            <a:endParaRPr lang="en-US" sz="1600" dirty="0"/>
          </a:p>
          <a:p>
            <a:r>
              <a:rPr lang="en-CA" sz="1600" dirty="0"/>
              <a:t> </a:t>
            </a:r>
            <a:endParaRPr lang="en-US" sz="1600" dirty="0"/>
          </a:p>
          <a:p>
            <a:r>
              <a:rPr lang="en-CA" sz="1600" dirty="0">
                <a:solidFill>
                  <a:srgbClr val="008000"/>
                </a:solidFill>
              </a:rPr>
              <a:t>How long did it take to build this plant? </a:t>
            </a:r>
            <a:endParaRPr lang="en-US" sz="1600" dirty="0">
              <a:solidFill>
                <a:srgbClr val="008000"/>
              </a:solidFill>
            </a:endParaRPr>
          </a:p>
          <a:p>
            <a:r>
              <a:rPr lang="en-CA" sz="1600" dirty="0"/>
              <a:t>Two years. </a:t>
            </a:r>
            <a:endParaRPr lang="en-US" sz="1600" dirty="0"/>
          </a:p>
          <a:p>
            <a:r>
              <a:rPr lang="en-CA" sz="1600" dirty="0"/>
              <a:t> </a:t>
            </a:r>
            <a:endParaRPr lang="en-US" sz="1600" dirty="0"/>
          </a:p>
          <a:p>
            <a:r>
              <a:rPr lang="en-CA" sz="1600" dirty="0">
                <a:solidFill>
                  <a:srgbClr val="008000"/>
                </a:solidFill>
              </a:rPr>
              <a:t>How long has the plant been operating/running? </a:t>
            </a:r>
            <a:endParaRPr lang="en-US" sz="1600" dirty="0">
              <a:solidFill>
                <a:srgbClr val="008000"/>
              </a:solidFill>
            </a:endParaRPr>
          </a:p>
          <a:p>
            <a:r>
              <a:rPr lang="en-CA" sz="1600" dirty="0"/>
              <a:t>One year </a:t>
            </a:r>
            <a:endParaRPr lang="en-US" sz="1600" dirty="0"/>
          </a:p>
          <a:p>
            <a:r>
              <a:rPr lang="en-CA" sz="1600" dirty="0"/>
              <a:t> </a:t>
            </a:r>
            <a:endParaRPr lang="en-US" sz="1600" dirty="0"/>
          </a:p>
          <a:p>
            <a:r>
              <a:rPr lang="en-CA" sz="1600" dirty="0">
                <a:solidFill>
                  <a:srgbClr val="008000"/>
                </a:solidFill>
              </a:rPr>
              <a:t>What type of waste is treated? i.e. msw </a:t>
            </a:r>
            <a:endParaRPr lang="en-US" sz="1600" dirty="0">
              <a:solidFill>
                <a:srgbClr val="008000"/>
              </a:solidFill>
            </a:endParaRPr>
          </a:p>
          <a:p>
            <a:r>
              <a:rPr lang="en-CA" sz="1600" dirty="0"/>
              <a:t>MSW RDF SRF </a:t>
            </a:r>
            <a:endParaRPr lang="en-US" sz="1600" dirty="0"/>
          </a:p>
          <a:p>
            <a:r>
              <a:rPr lang="en-CA" sz="1600" dirty="0"/>
              <a:t> </a:t>
            </a:r>
            <a:endParaRPr lang="en-US" sz="1600" dirty="0">
              <a:solidFill>
                <a:srgbClr val="008000"/>
              </a:solidFill>
            </a:endParaRPr>
          </a:p>
          <a:p>
            <a:r>
              <a:rPr lang="en-CA" sz="1600" dirty="0">
                <a:solidFill>
                  <a:srgbClr val="008000"/>
                </a:solidFill>
              </a:rPr>
              <a:t>How much waste and RDF are treated? </a:t>
            </a:r>
            <a:endParaRPr lang="en-US" sz="1600" dirty="0">
              <a:solidFill>
                <a:srgbClr val="008000"/>
              </a:solidFill>
            </a:endParaRPr>
          </a:p>
          <a:p>
            <a:r>
              <a:rPr lang="en-CA" sz="1600" dirty="0"/>
              <a:t>200 tons per day </a:t>
            </a:r>
            <a:endParaRPr lang="en-US" sz="1600" dirty="0"/>
          </a:p>
          <a:p>
            <a:r>
              <a:rPr lang="en-CA" sz="1600" dirty="0"/>
              <a:t> </a:t>
            </a:r>
            <a:endParaRPr lang="en-US" sz="1600" dirty="0"/>
          </a:p>
          <a:p>
            <a:r>
              <a:rPr lang="en-CA" sz="1600" dirty="0">
                <a:solidFill>
                  <a:srgbClr val="008000"/>
                </a:solidFill>
              </a:rPr>
              <a:t>What model of PRME gasifier are used? </a:t>
            </a:r>
            <a:endParaRPr lang="en-US" sz="1600" dirty="0">
              <a:solidFill>
                <a:srgbClr val="008000"/>
              </a:solidFill>
            </a:endParaRPr>
          </a:p>
          <a:p>
            <a:r>
              <a:rPr lang="en-CA" sz="1600" dirty="0"/>
              <a:t>PRME Model KC-24 </a:t>
            </a:r>
            <a:endParaRPr lang="en-US" sz="1600" dirty="0"/>
          </a:p>
          <a:p>
            <a:r>
              <a:rPr lang="en-CA" sz="1600" dirty="0"/>
              <a:t> </a:t>
            </a:r>
            <a:endParaRPr lang="en-US" sz="1600" dirty="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20031189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The </a:t>
            </a:r>
            <a:r>
              <a:rPr lang="en-CA" sz="3200" b="1" dirty="0">
                <a:solidFill>
                  <a:schemeClr val="bg1"/>
                </a:solidFill>
                <a:latin typeface="Calibri" pitchFamily="34" charset="0"/>
              </a:rPr>
              <a:t>latest French </a:t>
            </a:r>
            <a:r>
              <a:rPr lang="en-CA" sz="3200" b="1" dirty="0" smtClean="0">
                <a:solidFill>
                  <a:schemeClr val="bg1"/>
                </a:solidFill>
                <a:latin typeface="Calibri" pitchFamily="34" charset="0"/>
              </a:rPr>
              <a:t>plant</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5878533"/>
          </a:xfrm>
          <a:prstGeom prst="rect">
            <a:avLst/>
          </a:prstGeom>
        </p:spPr>
        <p:txBody>
          <a:bodyPr wrap="square">
            <a:spAutoFit/>
          </a:bodyPr>
          <a:lstStyle/>
          <a:p>
            <a:r>
              <a:rPr lang="en-CA" sz="1600" dirty="0" smtClean="0">
                <a:solidFill>
                  <a:srgbClr val="008000"/>
                </a:solidFill>
              </a:rPr>
              <a:t>How is the </a:t>
            </a:r>
            <a:r>
              <a:rPr lang="en-CA" sz="1600" dirty="0">
                <a:solidFill>
                  <a:srgbClr val="008000"/>
                </a:solidFill>
              </a:rPr>
              <a:t>ash been treated? </a:t>
            </a:r>
            <a:endParaRPr lang="en-US" sz="1600" dirty="0">
              <a:solidFill>
                <a:srgbClr val="008000"/>
              </a:solidFill>
            </a:endParaRPr>
          </a:p>
          <a:p>
            <a:r>
              <a:rPr lang="en-CA" sz="1600" dirty="0"/>
              <a:t>The ash is not treated. It is being directed to a “skip” bin and to reduce the dust, a water spray is applied to the “skip” </a:t>
            </a:r>
            <a:endParaRPr lang="en-US" sz="1600" dirty="0"/>
          </a:p>
          <a:p>
            <a:endParaRPr lang="en-CA" sz="1000" dirty="0" smtClean="0">
              <a:solidFill>
                <a:srgbClr val="008000"/>
              </a:solidFill>
            </a:endParaRPr>
          </a:p>
          <a:p>
            <a:r>
              <a:rPr lang="en-CA" sz="1600" dirty="0" smtClean="0">
                <a:solidFill>
                  <a:srgbClr val="008000"/>
                </a:solidFill>
              </a:rPr>
              <a:t>What </a:t>
            </a:r>
            <a:r>
              <a:rPr lang="en-CA" sz="1600" dirty="0">
                <a:solidFill>
                  <a:srgbClr val="008000"/>
                </a:solidFill>
              </a:rPr>
              <a:t>is an  ‘ash carbon gasifier’</a:t>
            </a:r>
            <a:endParaRPr lang="en-US" sz="1600" dirty="0">
              <a:solidFill>
                <a:srgbClr val="008000"/>
              </a:solidFill>
            </a:endParaRPr>
          </a:p>
          <a:p>
            <a:r>
              <a:rPr lang="en-CA" sz="1600" dirty="0"/>
              <a:t>Generally, the ash will contain some unconverted  carbon.  If the client desires, an ash carbon gasifier can be added to further process the ash.</a:t>
            </a:r>
            <a:endParaRPr lang="en-US" sz="1600" dirty="0"/>
          </a:p>
          <a:p>
            <a:r>
              <a:rPr lang="en-CA" sz="1600" dirty="0"/>
              <a:t>It will be a KC-8 gasifier.</a:t>
            </a:r>
            <a:endParaRPr lang="en-US" sz="1600" dirty="0"/>
          </a:p>
          <a:p>
            <a:endParaRPr lang="en-US" sz="1000" dirty="0"/>
          </a:p>
          <a:p>
            <a:r>
              <a:rPr lang="en-CA" sz="1600" dirty="0">
                <a:solidFill>
                  <a:srgbClr val="008000"/>
                </a:solidFill>
              </a:rPr>
              <a:t>How much ash go to landfill per day or per month of French plant?</a:t>
            </a:r>
            <a:endParaRPr lang="en-US" sz="1600" dirty="0">
              <a:solidFill>
                <a:srgbClr val="008000"/>
              </a:solidFill>
            </a:endParaRPr>
          </a:p>
          <a:p>
            <a:r>
              <a:rPr lang="en-CA" sz="1600" dirty="0"/>
              <a:t>The ash content in the fuel in France varies between 15 to 25%. The ash discharge from the system is </a:t>
            </a:r>
            <a:r>
              <a:rPr lang="en-CA" sz="1600" dirty="0" smtClean="0"/>
              <a:t>between 28 </a:t>
            </a:r>
            <a:r>
              <a:rPr lang="en-CA" sz="1600" dirty="0"/>
              <a:t>and 48 tonnes per day.</a:t>
            </a:r>
            <a:r>
              <a:rPr lang="en-US" sz="1600" dirty="0"/>
              <a:t> </a:t>
            </a:r>
            <a:endParaRPr lang="en-US" sz="1600" dirty="0" smtClean="0"/>
          </a:p>
          <a:p>
            <a:endParaRPr lang="en-US" sz="1000" dirty="0"/>
          </a:p>
          <a:p>
            <a:r>
              <a:rPr lang="en-CA" sz="1600" dirty="0" smtClean="0">
                <a:solidFill>
                  <a:srgbClr val="008000"/>
                </a:solidFill>
              </a:rPr>
              <a:t>Where </a:t>
            </a:r>
            <a:r>
              <a:rPr lang="en-CA" sz="1600" dirty="0">
                <a:solidFill>
                  <a:srgbClr val="008000"/>
                </a:solidFill>
              </a:rPr>
              <a:t>does the ash go after leaving plant? </a:t>
            </a:r>
            <a:endParaRPr lang="en-US" sz="1600" dirty="0">
              <a:solidFill>
                <a:srgbClr val="008000"/>
              </a:solidFill>
            </a:endParaRPr>
          </a:p>
          <a:p>
            <a:r>
              <a:rPr lang="en-CA" sz="1600" dirty="0"/>
              <a:t>Landfill, depending upon the ash analysis, it may be used for land applications. </a:t>
            </a:r>
            <a:endParaRPr lang="en-US" sz="1600" dirty="0"/>
          </a:p>
          <a:p>
            <a:endParaRPr lang="en-US" sz="1000" dirty="0"/>
          </a:p>
          <a:p>
            <a:r>
              <a:rPr lang="en-CA" sz="1600" dirty="0" smtClean="0">
                <a:solidFill>
                  <a:srgbClr val="008000"/>
                </a:solidFill>
              </a:rPr>
              <a:t>How the wastewater is treated? </a:t>
            </a:r>
            <a:endParaRPr lang="en-US" sz="1600" dirty="0" smtClean="0">
              <a:solidFill>
                <a:srgbClr val="008000"/>
              </a:solidFill>
            </a:endParaRPr>
          </a:p>
          <a:p>
            <a:r>
              <a:rPr lang="en-CA" sz="1600" dirty="0" smtClean="0"/>
              <a:t>There </a:t>
            </a:r>
            <a:r>
              <a:rPr lang="en-CA" sz="1600" dirty="0"/>
              <a:t>is no waste water. </a:t>
            </a:r>
            <a:endParaRPr lang="en-US" sz="1600" dirty="0"/>
          </a:p>
          <a:p>
            <a:r>
              <a:rPr lang="en-CA" sz="1000" dirty="0"/>
              <a:t> </a:t>
            </a:r>
            <a:endParaRPr lang="en-US" sz="1000" dirty="0"/>
          </a:p>
          <a:p>
            <a:r>
              <a:rPr lang="en-CA" sz="1600" dirty="0">
                <a:solidFill>
                  <a:srgbClr val="008000"/>
                </a:solidFill>
              </a:rPr>
              <a:t>How the </a:t>
            </a:r>
            <a:r>
              <a:rPr lang="en-CA" sz="1600" dirty="0" err="1">
                <a:solidFill>
                  <a:srgbClr val="008000"/>
                </a:solidFill>
              </a:rPr>
              <a:t>odor</a:t>
            </a:r>
            <a:r>
              <a:rPr lang="en-CA" sz="1600" dirty="0">
                <a:solidFill>
                  <a:srgbClr val="008000"/>
                </a:solidFill>
              </a:rPr>
              <a:t> is treated? </a:t>
            </a:r>
            <a:endParaRPr lang="en-US" sz="1600" dirty="0">
              <a:solidFill>
                <a:srgbClr val="008000"/>
              </a:solidFill>
            </a:endParaRPr>
          </a:p>
          <a:p>
            <a:r>
              <a:rPr lang="en-CA" sz="1600" dirty="0"/>
              <a:t>There is no </a:t>
            </a:r>
            <a:r>
              <a:rPr lang="en-CA" sz="1600" dirty="0" err="1"/>
              <a:t>odor</a:t>
            </a:r>
            <a:r>
              <a:rPr lang="en-CA" sz="1600" dirty="0"/>
              <a:t>. Normally, the MRF building will be under negative pressure. </a:t>
            </a:r>
            <a:endParaRPr lang="en-US" sz="1600" dirty="0"/>
          </a:p>
          <a:p>
            <a:r>
              <a:rPr lang="en-CA" sz="1600" dirty="0"/>
              <a:t> </a:t>
            </a:r>
            <a:endParaRPr lang="en-US" sz="1600" dirty="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2451602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The </a:t>
            </a:r>
            <a:r>
              <a:rPr lang="en-CA" sz="3200" b="1" dirty="0">
                <a:solidFill>
                  <a:schemeClr val="bg1"/>
                </a:solidFill>
                <a:latin typeface="Calibri" pitchFamily="34" charset="0"/>
              </a:rPr>
              <a:t>latest French </a:t>
            </a:r>
            <a:r>
              <a:rPr lang="en-CA" sz="3200" b="1" dirty="0" smtClean="0">
                <a:solidFill>
                  <a:schemeClr val="bg1"/>
                </a:solidFill>
                <a:latin typeface="Calibri" pitchFamily="34" charset="0"/>
              </a:rPr>
              <a:t>plant</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4278094"/>
          </a:xfrm>
          <a:prstGeom prst="rect">
            <a:avLst/>
          </a:prstGeom>
        </p:spPr>
        <p:txBody>
          <a:bodyPr wrap="square">
            <a:spAutoFit/>
          </a:bodyPr>
          <a:lstStyle/>
          <a:p>
            <a:r>
              <a:rPr lang="en-CA" sz="1600" dirty="0">
                <a:solidFill>
                  <a:srgbClr val="008000"/>
                </a:solidFill>
              </a:rPr>
              <a:t>Please provide an emission report to show the plant emission meet EU standard. </a:t>
            </a:r>
            <a:endParaRPr lang="en-US" sz="1600" dirty="0">
              <a:solidFill>
                <a:srgbClr val="008000"/>
              </a:solidFill>
            </a:endParaRPr>
          </a:p>
          <a:p>
            <a:r>
              <a:rPr lang="en-CA" sz="1600" dirty="0"/>
              <a:t>We do not have an emissions report. The plant is permitted and operates within the EU regulations. </a:t>
            </a:r>
            <a:endParaRPr lang="en-US" sz="1600" dirty="0"/>
          </a:p>
          <a:p>
            <a:r>
              <a:rPr lang="en-CA" sz="1600" dirty="0"/>
              <a:t> </a:t>
            </a:r>
            <a:endParaRPr lang="en-US" sz="1600" dirty="0"/>
          </a:p>
          <a:p>
            <a:r>
              <a:rPr lang="en-CA" sz="1600" dirty="0">
                <a:solidFill>
                  <a:srgbClr val="008000"/>
                </a:solidFill>
              </a:rPr>
              <a:t>Was additional air emission control or treatment systems added to the French plant apart from PRME standard gas condition system?</a:t>
            </a:r>
            <a:endParaRPr lang="en-US" sz="1600" dirty="0">
              <a:solidFill>
                <a:srgbClr val="008000"/>
              </a:solidFill>
            </a:endParaRPr>
          </a:p>
          <a:p>
            <a:r>
              <a:rPr lang="en-CA" sz="1600" dirty="0"/>
              <a:t>The French plant has “lime injection” for control of SO2 and </a:t>
            </a:r>
            <a:r>
              <a:rPr lang="en-CA" sz="1600" dirty="0" err="1"/>
              <a:t>HCl</a:t>
            </a:r>
            <a:r>
              <a:rPr lang="en-CA" sz="1600" dirty="0"/>
              <a:t>. </a:t>
            </a:r>
            <a:endParaRPr lang="en-US" sz="1600" dirty="0"/>
          </a:p>
          <a:p>
            <a:r>
              <a:rPr lang="en-CA" sz="1600" dirty="0"/>
              <a:t> </a:t>
            </a:r>
            <a:endParaRPr lang="lv-LV" sz="1600" dirty="0"/>
          </a:p>
          <a:p>
            <a:r>
              <a:rPr lang="en-CA" sz="1600" b="1" dirty="0"/>
              <a:t> </a:t>
            </a:r>
            <a:endParaRPr lang="en-US" sz="1600" dirty="0"/>
          </a:p>
          <a:p>
            <a:r>
              <a:rPr lang="en-CA" sz="1600" dirty="0">
                <a:solidFill>
                  <a:srgbClr val="008000"/>
                </a:solidFill>
              </a:rPr>
              <a:t>What man-power is required by the plant?</a:t>
            </a:r>
            <a:endParaRPr lang="en-US" sz="1600" dirty="0">
              <a:solidFill>
                <a:srgbClr val="008000"/>
              </a:solidFill>
            </a:endParaRPr>
          </a:p>
          <a:p>
            <a:r>
              <a:rPr lang="en-CA" sz="1600" dirty="0"/>
              <a:t>MRFs can contain varying amounts of automation.  Depending upon </a:t>
            </a:r>
            <a:r>
              <a:rPr lang="en-CA" sz="1600"/>
              <a:t>the </a:t>
            </a:r>
            <a:r>
              <a:rPr lang="en-CA" sz="1600" smtClean="0"/>
              <a:t>Client’s </a:t>
            </a:r>
            <a:r>
              <a:rPr lang="en-CA" sz="1600" dirty="0"/>
              <a:t>desire/ requirement for automation, the MRF will employ 5 – 15 per shift.</a:t>
            </a:r>
            <a:endParaRPr lang="en-US" sz="1600" dirty="0"/>
          </a:p>
          <a:p>
            <a:endParaRPr lang="en-US" sz="1600" dirty="0"/>
          </a:p>
          <a:p>
            <a:r>
              <a:rPr lang="en-CA" sz="1600" dirty="0"/>
              <a:t> </a:t>
            </a:r>
            <a:endParaRPr lang="en-US" sz="1600" dirty="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11009417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The </a:t>
            </a:r>
            <a:r>
              <a:rPr lang="en-CA" sz="3200" b="1" dirty="0">
                <a:solidFill>
                  <a:schemeClr val="bg1"/>
                </a:solidFill>
                <a:latin typeface="Calibri" pitchFamily="34" charset="0"/>
              </a:rPr>
              <a:t>latest French </a:t>
            </a:r>
            <a:r>
              <a:rPr lang="en-CA" sz="3200" b="1" dirty="0" smtClean="0">
                <a:solidFill>
                  <a:schemeClr val="bg1"/>
                </a:solidFill>
                <a:latin typeface="Calibri" pitchFamily="34" charset="0"/>
              </a:rPr>
              <a:t>plant</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6001644"/>
          </a:xfrm>
          <a:prstGeom prst="rect">
            <a:avLst/>
          </a:prstGeom>
        </p:spPr>
        <p:txBody>
          <a:bodyPr wrap="square">
            <a:spAutoFit/>
          </a:bodyPr>
          <a:lstStyle/>
          <a:p>
            <a:r>
              <a:rPr lang="en-CA" sz="1600" dirty="0" smtClean="0">
                <a:solidFill>
                  <a:srgbClr val="008000"/>
                </a:solidFill>
              </a:rPr>
              <a:t>How </a:t>
            </a:r>
            <a:r>
              <a:rPr lang="en-CA" sz="1600" dirty="0">
                <a:solidFill>
                  <a:srgbClr val="008000"/>
                </a:solidFill>
              </a:rPr>
              <a:t>often is regular or major maintenance work required for the PRME gasifier system of the French plant? </a:t>
            </a:r>
            <a:endParaRPr lang="en-US" sz="1600" dirty="0">
              <a:solidFill>
                <a:srgbClr val="008000"/>
              </a:solidFill>
            </a:endParaRPr>
          </a:p>
          <a:p>
            <a:r>
              <a:rPr lang="en-CA" sz="1600" dirty="0"/>
              <a:t>The PRME Gasifier requires a very minimum amount of small or big maintenance work.  We recommend that the gasifier be scheduled for 2 weeks down time for maintenance per year. </a:t>
            </a:r>
            <a:endParaRPr lang="en-US" sz="1600" dirty="0"/>
          </a:p>
          <a:p>
            <a:r>
              <a:rPr lang="en-CA" sz="1600" dirty="0"/>
              <a:t>There is no part that will be replaced regularly.  </a:t>
            </a:r>
            <a:endParaRPr lang="en-US" sz="1600" dirty="0"/>
          </a:p>
          <a:p>
            <a:r>
              <a:rPr lang="en-CA" sz="1600" dirty="0"/>
              <a:t>There will be a recommended spare parts inventory. </a:t>
            </a:r>
            <a:endParaRPr lang="en-US" sz="1600" dirty="0"/>
          </a:p>
          <a:p>
            <a:r>
              <a:rPr lang="en-CA" sz="1600" dirty="0"/>
              <a:t>Estimated repairs are 1 – 2% of the Capital costs.</a:t>
            </a:r>
            <a:endParaRPr lang="en-US" sz="1600" dirty="0"/>
          </a:p>
          <a:p>
            <a:r>
              <a:rPr lang="en-CA" sz="1600" dirty="0"/>
              <a:t> </a:t>
            </a:r>
            <a:endParaRPr lang="en-US" sz="1600" dirty="0"/>
          </a:p>
          <a:p>
            <a:r>
              <a:rPr lang="en-CA" sz="1600" dirty="0">
                <a:solidFill>
                  <a:srgbClr val="008000"/>
                </a:solidFill>
              </a:rPr>
              <a:t>How often will maintenance work take place?  </a:t>
            </a:r>
            <a:endParaRPr lang="en-US" sz="1600" dirty="0">
              <a:solidFill>
                <a:srgbClr val="008000"/>
              </a:solidFill>
            </a:endParaRPr>
          </a:p>
          <a:p>
            <a:r>
              <a:rPr lang="en-CA" sz="1600" dirty="0"/>
              <a:t>The MRF will operate approximately 20 hours per day 5 or 6 days per week.  Regular Maintenance will be scheduled during the 4 hours of downtime each day.  Major maintenance will be scheduled on week-ends.  </a:t>
            </a:r>
            <a:endParaRPr lang="en-US" sz="1600" dirty="0"/>
          </a:p>
          <a:p>
            <a:r>
              <a:rPr lang="en-CA" sz="1600" dirty="0"/>
              <a:t> </a:t>
            </a:r>
            <a:endParaRPr lang="en-US" sz="1600" dirty="0"/>
          </a:p>
          <a:p>
            <a:r>
              <a:rPr lang="en-CA" sz="1600" dirty="0">
                <a:solidFill>
                  <a:srgbClr val="008000"/>
                </a:solidFill>
              </a:rPr>
              <a:t>What major part will be replaced regularly? </a:t>
            </a:r>
            <a:endParaRPr lang="en-US" sz="1600" dirty="0">
              <a:solidFill>
                <a:srgbClr val="008000"/>
              </a:solidFill>
            </a:endParaRPr>
          </a:p>
          <a:p>
            <a:r>
              <a:rPr lang="en-CA" sz="1600" dirty="0"/>
              <a:t>There is no part that will be replaced regularly.  There will be a recommended spare parts inventory.</a:t>
            </a:r>
          </a:p>
          <a:p>
            <a:endParaRPr lang="en-US" sz="1600" dirty="0"/>
          </a:p>
          <a:p>
            <a:r>
              <a:rPr lang="en-CA" sz="1600" dirty="0">
                <a:solidFill>
                  <a:srgbClr val="008000"/>
                </a:solidFill>
              </a:rPr>
              <a:t>How much are replacement costs?</a:t>
            </a:r>
            <a:endParaRPr lang="en-US" sz="1600" dirty="0">
              <a:solidFill>
                <a:srgbClr val="008000"/>
              </a:solidFill>
            </a:endParaRPr>
          </a:p>
          <a:p>
            <a:r>
              <a:rPr lang="en-CA" sz="1600" dirty="0"/>
              <a:t>Estimated repairs are 1 – 2% of the Capital costs.</a:t>
            </a:r>
            <a:endParaRPr lang="en-US" sz="1600" dirty="0"/>
          </a:p>
          <a:p>
            <a:r>
              <a:rPr lang="en-CA" sz="1600" dirty="0"/>
              <a:t> </a:t>
            </a:r>
            <a:endParaRPr lang="en-US" sz="1600" dirty="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873617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1979613" y="404813"/>
            <a:ext cx="5976937" cy="366712"/>
          </a:xfrm>
          <a:prstGeom prst="rect">
            <a:avLst/>
          </a:prstGeom>
          <a:noFill/>
          <a:ln w="9525">
            <a:noFill/>
            <a:miter lim="800000"/>
            <a:headEnd/>
            <a:tailEnd/>
          </a:ln>
        </p:spPr>
        <p:txBody>
          <a:bodyPr>
            <a:spAutoFit/>
          </a:bodyPr>
          <a:lstStyle/>
          <a:p>
            <a:pPr>
              <a:spcBef>
                <a:spcPct val="50000"/>
              </a:spcBef>
            </a:pPr>
            <a:endParaRPr lang="tr-TR" dirty="0">
              <a:latin typeface="Calibri" pitchFamily="34" charset="0"/>
            </a:endParaRPr>
          </a:p>
        </p:txBody>
      </p:sp>
      <p:sp>
        <p:nvSpPr>
          <p:cNvPr id="51203" name="TextBox 3"/>
          <p:cNvSpPr txBox="1">
            <a:spLocks noChangeArrowheads="1"/>
          </p:cNvSpPr>
          <p:nvPr/>
        </p:nvSpPr>
        <p:spPr bwMode="auto">
          <a:xfrm>
            <a:off x="369888" y="207963"/>
            <a:ext cx="8483600" cy="584776"/>
          </a:xfrm>
          <a:prstGeom prst="rect">
            <a:avLst/>
          </a:prstGeom>
          <a:noFill/>
          <a:ln w="9525">
            <a:noFill/>
            <a:miter lim="800000"/>
            <a:headEnd/>
            <a:tailEnd/>
          </a:ln>
        </p:spPr>
        <p:txBody>
          <a:bodyPr>
            <a:spAutoFit/>
          </a:bodyPr>
          <a:lstStyle/>
          <a:p>
            <a:pPr algn="ctr"/>
            <a:r>
              <a:rPr lang="en-CA" sz="3200" b="1" dirty="0" smtClean="0">
                <a:solidFill>
                  <a:schemeClr val="bg1"/>
                </a:solidFill>
                <a:latin typeface="Calibri" pitchFamily="34" charset="0"/>
              </a:rPr>
              <a:t>Other questions</a:t>
            </a:r>
            <a:endParaRPr lang="en-US" sz="3200" b="1" dirty="0">
              <a:solidFill>
                <a:schemeClr val="bg1"/>
              </a:solidFill>
              <a:latin typeface="Calibri" pitchFamily="34" charset="0"/>
            </a:endParaRPr>
          </a:p>
        </p:txBody>
      </p:sp>
      <p:pic>
        <p:nvPicPr>
          <p:cNvPr id="51204" name="Picture 4"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63" y="285750"/>
            <a:ext cx="1357312" cy="935038"/>
          </a:xfrm>
          <a:prstGeom prst="rect">
            <a:avLst/>
          </a:prstGeom>
          <a:noFill/>
          <a:ln w="9525">
            <a:noFill/>
            <a:miter lim="800000"/>
            <a:headEnd/>
            <a:tailEnd/>
          </a:ln>
        </p:spPr>
      </p:pic>
      <p:sp>
        <p:nvSpPr>
          <p:cNvPr id="51205" name="TextBox 5"/>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7" name="Rectangle 6"/>
          <p:cNvSpPr/>
          <p:nvPr/>
        </p:nvSpPr>
        <p:spPr>
          <a:xfrm>
            <a:off x="670205" y="1285181"/>
            <a:ext cx="8183283" cy="3539430"/>
          </a:xfrm>
          <a:prstGeom prst="rect">
            <a:avLst/>
          </a:prstGeom>
        </p:spPr>
        <p:txBody>
          <a:bodyPr wrap="square">
            <a:spAutoFit/>
          </a:bodyPr>
          <a:lstStyle/>
          <a:p>
            <a:endParaRPr lang="en-US" sz="1600" dirty="0">
              <a:solidFill>
                <a:srgbClr val="008000"/>
              </a:solidFill>
            </a:endParaRPr>
          </a:p>
          <a:p>
            <a:r>
              <a:rPr lang="en-CA" sz="1600" dirty="0">
                <a:solidFill>
                  <a:srgbClr val="008000"/>
                </a:solidFill>
              </a:rPr>
              <a:t>Can Syngas be piped into a network</a:t>
            </a:r>
            <a:endParaRPr lang="en-US" sz="1600" dirty="0">
              <a:solidFill>
                <a:srgbClr val="008000"/>
              </a:solidFill>
            </a:endParaRPr>
          </a:p>
          <a:p>
            <a:r>
              <a:rPr lang="en-CA" sz="1600" dirty="0"/>
              <a:t>The syngas produced cannot be “piped” into a network to supply families with “cooking gas”.  </a:t>
            </a:r>
            <a:endParaRPr lang="en-US" sz="1600" dirty="0"/>
          </a:p>
          <a:p>
            <a:r>
              <a:rPr lang="en-CA" sz="1600" dirty="0"/>
              <a:t>The syngas is low calorific and will condense in the piping.  </a:t>
            </a:r>
            <a:endParaRPr lang="en-US" sz="1600" dirty="0"/>
          </a:p>
          <a:p>
            <a:r>
              <a:rPr lang="en-CA" sz="1600" dirty="0"/>
              <a:t>It may be possible to pipe the syngas 200 feet maximum in a heated pipe.  </a:t>
            </a:r>
            <a:endParaRPr lang="en-US" sz="1600" dirty="0"/>
          </a:p>
          <a:p>
            <a:r>
              <a:rPr lang="en-CA" sz="1600" dirty="0"/>
              <a:t> </a:t>
            </a:r>
            <a:endParaRPr lang="en-US" sz="1600" dirty="0"/>
          </a:p>
          <a:p>
            <a:r>
              <a:rPr lang="en-CA" sz="1600" dirty="0">
                <a:solidFill>
                  <a:srgbClr val="008000"/>
                </a:solidFill>
              </a:rPr>
              <a:t>Can syngas be stored in tanks like LNG</a:t>
            </a:r>
            <a:endParaRPr lang="en-US" sz="1600" dirty="0">
              <a:solidFill>
                <a:srgbClr val="008000"/>
              </a:solidFill>
            </a:endParaRPr>
          </a:p>
          <a:p>
            <a:r>
              <a:rPr lang="en-CA" sz="1600" dirty="0"/>
              <a:t>The syngas cannot be stored in tanks like LNG.  It has to be used immediately. </a:t>
            </a:r>
            <a:endParaRPr lang="en-US" sz="1600" dirty="0"/>
          </a:p>
          <a:p>
            <a:endParaRPr lang="en-US" sz="1600" dirty="0"/>
          </a:p>
          <a:p>
            <a:r>
              <a:rPr lang="lv-LV" sz="1600" dirty="0"/>
              <a:t> </a:t>
            </a:r>
            <a:endParaRPr lang="lv-LV" sz="1600" dirty="0" smtClean="0"/>
          </a:p>
          <a:p>
            <a:endParaRPr lang="lv-LV" sz="1600" dirty="0"/>
          </a:p>
          <a:p>
            <a:endParaRPr lang="lv-LV" sz="1600" dirty="0" smtClean="0"/>
          </a:p>
          <a:p>
            <a:endParaRPr lang="en-US" sz="1600" dirty="0"/>
          </a:p>
        </p:txBody>
      </p:sp>
    </p:spTree>
    <p:extLst>
      <p:ext uri="{BB962C8B-B14F-4D97-AF65-F5344CB8AC3E}">
        <p14:creationId xmlns:p14="http://schemas.microsoft.com/office/powerpoint/2010/main" val="11789630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7886"/>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Fuel - </a:t>
            </a:r>
            <a:r>
              <a:rPr lang="en-CA" sz="4000" b="1" dirty="0">
                <a:solidFill>
                  <a:srgbClr val="FFFFFF"/>
                </a:solidFill>
                <a:latin typeface="Calibri" pitchFamily="34" charset="0"/>
              </a:rPr>
              <a:t>Commercially Proven</a:t>
            </a:r>
            <a:endParaRPr lang="en-US" sz="4000" b="1" dirty="0">
              <a:solidFill>
                <a:srgbClr val="FFFFFF"/>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1354666" y="1433392"/>
            <a:ext cx="6243109" cy="4498255"/>
          </a:xfrm>
          <a:prstGeom prst="rect">
            <a:avLst/>
          </a:prstGeom>
          <a:noFill/>
          <a:ln w="9525">
            <a:noFill/>
            <a:miter lim="800000"/>
            <a:headEnd/>
            <a:tailEnd/>
          </a:ln>
        </p:spPr>
        <p:txBody>
          <a:bodyPr/>
          <a:lstStyle/>
          <a:p>
            <a:pPr marL="342900" indent="-342900">
              <a:buFont typeface="Arial"/>
              <a:buChar char="•"/>
            </a:pPr>
            <a:r>
              <a:rPr lang="en-CA" sz="2400" dirty="0" smtClean="0"/>
              <a:t>Refuse </a:t>
            </a:r>
            <a:r>
              <a:rPr lang="en-CA" sz="2400" dirty="0"/>
              <a:t>Derived Fuel</a:t>
            </a:r>
            <a:endParaRPr lang="en-US" sz="2400" dirty="0"/>
          </a:p>
          <a:p>
            <a:pPr marL="342900" indent="-342900">
              <a:buFont typeface="Arial"/>
              <a:buChar char="•"/>
            </a:pPr>
            <a:r>
              <a:rPr lang="en-CA" sz="2400" dirty="0"/>
              <a:t>Wood Chips</a:t>
            </a:r>
            <a:endParaRPr lang="en-US" sz="2400" dirty="0"/>
          </a:p>
          <a:p>
            <a:pPr marL="342900" indent="-342900">
              <a:buFont typeface="Arial"/>
              <a:buChar char="•"/>
            </a:pPr>
            <a:r>
              <a:rPr lang="en-CA" sz="2400" dirty="0"/>
              <a:t>Bio solids (Waste water treatment)</a:t>
            </a:r>
            <a:endParaRPr lang="en-US" sz="2400" dirty="0"/>
          </a:p>
          <a:p>
            <a:pPr marL="342900" indent="-342900">
              <a:buFont typeface="Arial"/>
              <a:buChar char="•"/>
            </a:pPr>
            <a:r>
              <a:rPr lang="en-CA" sz="2400" dirty="0"/>
              <a:t>Saw Dust</a:t>
            </a:r>
            <a:endParaRPr lang="en-US" sz="2400" dirty="0"/>
          </a:p>
          <a:p>
            <a:pPr marL="342900" indent="-342900">
              <a:buFont typeface="Arial"/>
              <a:buChar char="•"/>
            </a:pPr>
            <a:r>
              <a:rPr lang="en-CA" sz="2400" dirty="0"/>
              <a:t>Wood </a:t>
            </a:r>
            <a:r>
              <a:rPr lang="en-CA" sz="2400" dirty="0" smtClean="0"/>
              <a:t>Flour</a:t>
            </a:r>
          </a:p>
          <a:p>
            <a:pPr marL="342900" indent="-342900">
              <a:buFont typeface="Arial"/>
              <a:buChar char="•"/>
            </a:pPr>
            <a:r>
              <a:rPr lang="en-CA" sz="2400" dirty="0" smtClean="0"/>
              <a:t>Coal</a:t>
            </a:r>
            <a:endParaRPr lang="en-US" sz="2400" dirty="0"/>
          </a:p>
          <a:p>
            <a:pPr marL="342900" indent="-342900">
              <a:buFont typeface="Arial"/>
              <a:buChar char="•"/>
            </a:pPr>
            <a:r>
              <a:rPr lang="en-CA" sz="2400" dirty="0"/>
              <a:t>Rice Hulls</a:t>
            </a:r>
            <a:endParaRPr lang="en-US" sz="2400" dirty="0"/>
          </a:p>
          <a:p>
            <a:pPr marL="342900" indent="-342900">
              <a:buFont typeface="Arial"/>
              <a:buChar char="•"/>
            </a:pPr>
            <a:r>
              <a:rPr lang="en-CA" sz="2400" dirty="0"/>
              <a:t>Rice Straw</a:t>
            </a:r>
            <a:endParaRPr lang="en-US" sz="2400" dirty="0"/>
          </a:p>
          <a:p>
            <a:pPr marL="342900" indent="-342900">
              <a:buFont typeface="Arial"/>
              <a:buChar char="•"/>
            </a:pPr>
            <a:r>
              <a:rPr lang="en-CA" sz="2400" dirty="0"/>
              <a:t>Oat Hulls</a:t>
            </a:r>
            <a:endParaRPr lang="en-US" sz="2400" dirty="0"/>
          </a:p>
          <a:p>
            <a:pPr marL="342900" indent="-342900">
              <a:buFont typeface="Arial"/>
              <a:buChar char="•"/>
            </a:pPr>
            <a:r>
              <a:rPr lang="en-CA" sz="2400" dirty="0"/>
              <a:t>Carpet Wastes</a:t>
            </a:r>
            <a:endParaRPr lang="en-US" sz="2400" dirty="0"/>
          </a:p>
          <a:p>
            <a:pPr marL="342900" indent="-342900">
              <a:buFont typeface="Arial"/>
              <a:buChar char="•"/>
            </a:pPr>
            <a:r>
              <a:rPr lang="en-CA" sz="2400" dirty="0"/>
              <a:t>Tannery Residue</a:t>
            </a:r>
            <a:endParaRPr lang="en-US" sz="2400" dirty="0"/>
          </a:p>
          <a:p>
            <a:pPr marL="342900" indent="-342900">
              <a:buFont typeface="Arial"/>
              <a:buChar char="•"/>
            </a:pPr>
            <a:r>
              <a:rPr lang="en-CA" sz="2400" dirty="0"/>
              <a:t>Olive Waste (Sanza)</a:t>
            </a:r>
            <a:endParaRPr lang="en-US" sz="2400" dirty="0"/>
          </a:p>
          <a:p>
            <a:pPr marL="342900" indent="-342900">
              <a:buFont typeface="Arial"/>
              <a:buChar char="•"/>
            </a:pPr>
            <a:r>
              <a:rPr lang="en-CA" sz="2400" dirty="0"/>
              <a:t>Wine (distillery) Residue</a:t>
            </a:r>
            <a:endParaRPr lang="en-US" sz="2400" dirty="0"/>
          </a:p>
          <a:p>
            <a:pPr marL="342900" indent="-342900">
              <a:lnSpc>
                <a:spcPct val="80000"/>
              </a:lnSpc>
              <a:spcBef>
                <a:spcPct val="20000"/>
              </a:spcBef>
              <a:buFont typeface="Arial" charset="0"/>
              <a:buChar char="•"/>
            </a:pPr>
            <a:endParaRPr lang="en-US" sz="2400" dirty="0" smtClean="0"/>
          </a:p>
        </p:txBody>
      </p:sp>
    </p:spTree>
    <p:extLst>
      <p:ext uri="{BB962C8B-B14F-4D97-AF65-F5344CB8AC3E}">
        <p14:creationId xmlns:p14="http://schemas.microsoft.com/office/powerpoint/2010/main" val="1608811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7886"/>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Fuel </a:t>
            </a:r>
            <a:r>
              <a:rPr lang="en-US" sz="4000" b="1" dirty="0">
                <a:solidFill>
                  <a:schemeClr val="bg1"/>
                </a:solidFill>
                <a:latin typeface="Calibri" pitchFamily="34" charset="0"/>
              </a:rPr>
              <a:t>- </a:t>
            </a:r>
            <a:r>
              <a:rPr lang="en-CA" sz="4000" b="1" dirty="0">
                <a:solidFill>
                  <a:srgbClr val="FFFFFF"/>
                </a:solidFill>
                <a:latin typeface="Calibri" pitchFamily="34" charset="0"/>
              </a:rPr>
              <a:t>Successfully Tested</a:t>
            </a:r>
            <a:endParaRPr lang="en-US" sz="4000" b="1" dirty="0">
              <a:solidFill>
                <a:srgbClr val="FFFFFF"/>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1354666" y="1433392"/>
            <a:ext cx="6243109" cy="4840408"/>
          </a:xfrm>
          <a:prstGeom prst="rect">
            <a:avLst/>
          </a:prstGeom>
          <a:noFill/>
          <a:ln w="9525">
            <a:noFill/>
            <a:miter lim="800000"/>
            <a:headEnd/>
            <a:tailEnd/>
          </a:ln>
        </p:spPr>
        <p:txBody>
          <a:bodyPr/>
          <a:lstStyle/>
          <a:p>
            <a:pPr marL="342900" indent="-342900">
              <a:buFont typeface="Arial"/>
              <a:buChar char="•"/>
            </a:pPr>
            <a:r>
              <a:rPr lang="en-CA" sz="2400" dirty="0"/>
              <a:t>Tire Derived Fuel</a:t>
            </a:r>
            <a:endParaRPr lang="en-US" sz="2400" dirty="0"/>
          </a:p>
          <a:p>
            <a:pPr marL="342900" indent="-342900">
              <a:buFont typeface="Arial"/>
              <a:buChar char="•"/>
            </a:pPr>
            <a:r>
              <a:rPr lang="en-CA" sz="2400" dirty="0"/>
              <a:t>Sander Dust</a:t>
            </a:r>
            <a:endParaRPr lang="en-US" sz="2400" dirty="0"/>
          </a:p>
          <a:p>
            <a:pPr marL="342900" indent="-342900">
              <a:buFont typeface="Arial"/>
              <a:buChar char="•"/>
            </a:pPr>
            <a:r>
              <a:rPr lang="en-CA" sz="2400" dirty="0"/>
              <a:t>Switch grass</a:t>
            </a:r>
            <a:endParaRPr lang="en-US" sz="2400" dirty="0"/>
          </a:p>
          <a:p>
            <a:pPr marL="342900" indent="-342900">
              <a:buFont typeface="Arial"/>
              <a:buChar char="•"/>
            </a:pPr>
            <a:r>
              <a:rPr lang="en-CA" sz="2400" dirty="0"/>
              <a:t>Urban Green Waste</a:t>
            </a:r>
            <a:endParaRPr lang="en-US" sz="2400" dirty="0"/>
          </a:p>
          <a:p>
            <a:pPr marL="342900" indent="-342900">
              <a:buFont typeface="Arial"/>
              <a:buChar char="•"/>
            </a:pPr>
            <a:r>
              <a:rPr lang="en-CA" sz="2400" dirty="0"/>
              <a:t>Masonite™ Dust</a:t>
            </a:r>
            <a:endParaRPr lang="en-US" sz="2400" dirty="0"/>
          </a:p>
          <a:p>
            <a:pPr marL="342900" indent="-342900">
              <a:buFont typeface="Arial"/>
              <a:buChar char="•"/>
            </a:pPr>
            <a:r>
              <a:rPr lang="en-CA" sz="2400" dirty="0"/>
              <a:t>Whole Tree Waste</a:t>
            </a:r>
            <a:endParaRPr lang="en-US" sz="2400" dirty="0"/>
          </a:p>
          <a:p>
            <a:pPr marL="342900" indent="-342900">
              <a:buFont typeface="Arial"/>
              <a:buChar char="•"/>
            </a:pPr>
            <a:r>
              <a:rPr lang="en-CA" sz="2400" dirty="0"/>
              <a:t>Sugar Cane Bagasse</a:t>
            </a:r>
            <a:endParaRPr lang="en-US" sz="2400" dirty="0"/>
          </a:p>
          <a:p>
            <a:pPr marL="342900" indent="-342900">
              <a:buFont typeface="Arial"/>
              <a:buChar char="•"/>
            </a:pPr>
            <a:r>
              <a:rPr lang="en-CA" sz="2400" dirty="0"/>
              <a:t>Furfural Residue</a:t>
            </a:r>
            <a:endParaRPr lang="en-US" sz="2400" dirty="0"/>
          </a:p>
          <a:p>
            <a:pPr marL="342900" indent="-342900">
              <a:buFont typeface="Arial"/>
              <a:buChar char="•"/>
            </a:pPr>
            <a:r>
              <a:rPr lang="en-CA" sz="2400" dirty="0"/>
              <a:t>Chicken Litter – Rice Hull Bedding</a:t>
            </a:r>
            <a:endParaRPr lang="en-US" sz="2400" dirty="0"/>
          </a:p>
          <a:p>
            <a:pPr marL="342900" indent="-342900">
              <a:buFont typeface="Arial"/>
              <a:buChar char="•"/>
            </a:pPr>
            <a:r>
              <a:rPr lang="en-CA" sz="2400" dirty="0"/>
              <a:t>Chicken Litter – Wood Bedding</a:t>
            </a:r>
            <a:endParaRPr lang="en-US" sz="2400" dirty="0"/>
          </a:p>
          <a:p>
            <a:pPr marL="342900" indent="-342900">
              <a:buFont typeface="Arial"/>
              <a:buChar char="•"/>
            </a:pPr>
            <a:r>
              <a:rPr lang="en-CA" sz="2400" dirty="0"/>
              <a:t>Turkey Litter</a:t>
            </a:r>
            <a:endParaRPr lang="en-US" sz="2400" dirty="0"/>
          </a:p>
          <a:p>
            <a:pPr marL="342900" indent="-342900">
              <a:buFont typeface="Arial"/>
              <a:buChar char="•"/>
            </a:pPr>
            <a:r>
              <a:rPr lang="en-CA" sz="2400" dirty="0"/>
              <a:t>Pine Tree Bark</a:t>
            </a:r>
            <a:endParaRPr lang="en-US" sz="2400" dirty="0"/>
          </a:p>
          <a:p>
            <a:pPr marL="342900" indent="-342900">
              <a:buFont typeface="Arial"/>
              <a:buChar char="•"/>
            </a:pPr>
            <a:r>
              <a:rPr lang="en-CA" sz="2400" dirty="0" smtClean="0"/>
              <a:t>DDGS</a:t>
            </a:r>
            <a:endParaRPr lang="en-US" sz="2400" dirty="0"/>
          </a:p>
        </p:txBody>
      </p:sp>
    </p:spTree>
    <p:extLst>
      <p:ext uri="{BB962C8B-B14F-4D97-AF65-F5344CB8AC3E}">
        <p14:creationId xmlns:p14="http://schemas.microsoft.com/office/powerpoint/2010/main" val="40602524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dirty="0">
                <a:latin typeface="Calibri" pitchFamily="34" charset="0"/>
              </a:rPr>
              <a:t>Technical Partners International Inc</a:t>
            </a:r>
            <a:r>
              <a:rPr lang="en-US" b="1" dirty="0">
                <a:latin typeface="Calibri" pitchFamily="34" charset="0"/>
              </a:rPr>
              <a:t>. </a:t>
            </a:r>
            <a:r>
              <a:rPr lang="en-US" sz="800" dirty="0">
                <a:latin typeface="Calibri" pitchFamily="34" charset="0"/>
              </a:rPr>
              <a:t>CANADA • LATVIA  • SAUDI ARABIA • TURKEY • UKRAINE • UNITED KINGDOM</a:t>
            </a:r>
          </a:p>
          <a:p>
            <a:endParaRPr lang="en-US" sz="800" dirty="0">
              <a:latin typeface="Calibri" pitchFamily="34" charset="0"/>
            </a:endParaRPr>
          </a:p>
        </p:txBody>
      </p:sp>
      <p:sp>
        <p:nvSpPr>
          <p:cNvPr id="29699" name="TextBox 5"/>
          <p:cNvSpPr txBox="1">
            <a:spLocks noChangeArrowheads="1"/>
          </p:cNvSpPr>
          <p:nvPr/>
        </p:nvSpPr>
        <p:spPr bwMode="auto">
          <a:xfrm>
            <a:off x="1354666" y="463550"/>
            <a:ext cx="7636933" cy="708025"/>
          </a:xfrm>
          <a:prstGeom prst="rect">
            <a:avLst/>
          </a:prstGeom>
          <a:noFill/>
          <a:ln w="9525">
            <a:noFill/>
            <a:miter lim="800000"/>
            <a:headEnd/>
            <a:tailEnd/>
          </a:ln>
        </p:spPr>
        <p:txBody>
          <a:bodyPr wrap="square">
            <a:spAutoFit/>
          </a:bodyPr>
          <a:lstStyle/>
          <a:p>
            <a:pPr algn="ctr"/>
            <a:r>
              <a:rPr lang="en-US" sz="4000" b="1" dirty="0" smtClean="0">
                <a:solidFill>
                  <a:schemeClr val="bg1"/>
                </a:solidFill>
                <a:latin typeface="Calibri" pitchFamily="34" charset="0"/>
              </a:rPr>
              <a:t>Waste Feed Stock</a:t>
            </a:r>
            <a:endParaRPr lang="en-CA" sz="4000" b="1" dirty="0">
              <a:solidFill>
                <a:schemeClr val="bg1"/>
              </a:solidFill>
              <a:latin typeface="Calibri" pitchFamily="34" charset="0"/>
            </a:endParaRPr>
          </a:p>
        </p:txBody>
      </p:sp>
      <p:pic>
        <p:nvPicPr>
          <p:cNvPr id="29700"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sp>
        <p:nvSpPr>
          <p:cNvPr id="29701" name="Rectangle 14"/>
          <p:cNvSpPr txBox="1">
            <a:spLocks noChangeArrowheads="1"/>
          </p:cNvSpPr>
          <p:nvPr/>
        </p:nvSpPr>
        <p:spPr bwMode="auto">
          <a:xfrm>
            <a:off x="2227145" y="1476138"/>
            <a:ext cx="5370629" cy="4916055"/>
          </a:xfrm>
          <a:prstGeom prst="rect">
            <a:avLst/>
          </a:prstGeom>
          <a:noFill/>
          <a:ln w="9525">
            <a:noFill/>
            <a:miter lim="800000"/>
            <a:headEnd/>
            <a:tailEnd/>
          </a:ln>
        </p:spPr>
        <p:txBody>
          <a:bodyPr/>
          <a:lstStyle/>
          <a:p>
            <a:pPr>
              <a:lnSpc>
                <a:spcPct val="80000"/>
              </a:lnSpc>
              <a:spcBef>
                <a:spcPct val="20000"/>
              </a:spcBef>
            </a:pPr>
            <a:r>
              <a:rPr lang="fr-FR" sz="2400" b="1" dirty="0" smtClean="0">
                <a:latin typeface="Calibri" pitchFamily="34" charset="0"/>
              </a:rPr>
              <a:t>C 			- </a:t>
            </a:r>
            <a:r>
              <a:rPr lang="fr-FR" sz="2400" b="1" dirty="0">
                <a:latin typeface="Calibri" pitchFamily="34" charset="0"/>
              </a:rPr>
              <a:t>40.3</a:t>
            </a:r>
            <a:r>
              <a:rPr lang="fr-FR" sz="2400" b="1" dirty="0" smtClean="0">
                <a:latin typeface="Calibri" pitchFamily="34" charset="0"/>
              </a:rPr>
              <a:t>%</a:t>
            </a:r>
          </a:p>
          <a:p>
            <a:pPr>
              <a:lnSpc>
                <a:spcPct val="80000"/>
              </a:lnSpc>
              <a:spcBef>
                <a:spcPct val="20000"/>
              </a:spcBef>
            </a:pPr>
            <a:endParaRPr lang="fr-FR" sz="2400" b="1" dirty="0" smtClean="0">
              <a:latin typeface="Calibri" pitchFamily="34" charset="0"/>
            </a:endParaRPr>
          </a:p>
          <a:p>
            <a:pPr>
              <a:lnSpc>
                <a:spcPct val="80000"/>
              </a:lnSpc>
              <a:spcBef>
                <a:spcPct val="20000"/>
              </a:spcBef>
            </a:pPr>
            <a:r>
              <a:rPr lang="fr-FR" sz="2400" b="1" dirty="0" smtClean="0">
                <a:latin typeface="Calibri" pitchFamily="34" charset="0"/>
              </a:rPr>
              <a:t>H 			- </a:t>
            </a:r>
            <a:r>
              <a:rPr lang="fr-FR" sz="2400" b="1" dirty="0">
                <a:latin typeface="Calibri" pitchFamily="34" charset="0"/>
              </a:rPr>
              <a:t>4.7 </a:t>
            </a:r>
          </a:p>
          <a:p>
            <a:pPr>
              <a:lnSpc>
                <a:spcPct val="80000"/>
              </a:lnSpc>
              <a:spcBef>
                <a:spcPct val="20000"/>
              </a:spcBef>
            </a:pPr>
            <a:endParaRPr lang="fr-FR" sz="2400" b="1" dirty="0">
              <a:latin typeface="Calibri" pitchFamily="34" charset="0"/>
            </a:endParaRPr>
          </a:p>
          <a:p>
            <a:pPr>
              <a:lnSpc>
                <a:spcPct val="80000"/>
              </a:lnSpc>
              <a:spcBef>
                <a:spcPct val="20000"/>
              </a:spcBef>
            </a:pPr>
            <a:r>
              <a:rPr lang="fr-FR" sz="2400" b="1" dirty="0">
                <a:latin typeface="Calibri" pitchFamily="34" charset="0"/>
              </a:rPr>
              <a:t>N </a:t>
            </a:r>
            <a:r>
              <a:rPr lang="fr-FR" sz="2400" b="1" dirty="0" smtClean="0">
                <a:latin typeface="Calibri" pitchFamily="34" charset="0"/>
              </a:rPr>
              <a:t>			- 0.08</a:t>
            </a:r>
          </a:p>
          <a:p>
            <a:pPr>
              <a:lnSpc>
                <a:spcPct val="80000"/>
              </a:lnSpc>
              <a:spcBef>
                <a:spcPct val="20000"/>
              </a:spcBef>
            </a:pPr>
            <a:endParaRPr lang="fr-FR" sz="2400" b="1" dirty="0">
              <a:latin typeface="Calibri" pitchFamily="34" charset="0"/>
            </a:endParaRPr>
          </a:p>
          <a:p>
            <a:pPr>
              <a:lnSpc>
                <a:spcPct val="80000"/>
              </a:lnSpc>
              <a:spcBef>
                <a:spcPct val="20000"/>
              </a:spcBef>
            </a:pPr>
            <a:r>
              <a:rPr lang="fr-FR" sz="2400" b="1" dirty="0">
                <a:latin typeface="Calibri" pitchFamily="34" charset="0"/>
              </a:rPr>
              <a:t>O  </a:t>
            </a:r>
            <a:r>
              <a:rPr lang="fr-FR" sz="2400" b="1" dirty="0" smtClean="0">
                <a:latin typeface="Calibri" pitchFamily="34" charset="0"/>
              </a:rPr>
              <a:t>			- 31.1</a:t>
            </a:r>
          </a:p>
          <a:p>
            <a:pPr>
              <a:lnSpc>
                <a:spcPct val="80000"/>
              </a:lnSpc>
              <a:spcBef>
                <a:spcPct val="20000"/>
              </a:spcBef>
            </a:pPr>
            <a:endParaRPr lang="fr-FR" sz="2400" b="1" dirty="0">
              <a:latin typeface="Calibri" pitchFamily="34" charset="0"/>
            </a:endParaRPr>
          </a:p>
          <a:p>
            <a:pPr>
              <a:lnSpc>
                <a:spcPct val="80000"/>
              </a:lnSpc>
              <a:spcBef>
                <a:spcPct val="20000"/>
              </a:spcBef>
            </a:pPr>
            <a:r>
              <a:rPr lang="fr-FR" sz="2400" b="1" dirty="0" err="1">
                <a:latin typeface="Calibri" pitchFamily="34" charset="0"/>
              </a:rPr>
              <a:t>Ash</a:t>
            </a:r>
            <a:r>
              <a:rPr lang="fr-FR" sz="2400" b="1" dirty="0">
                <a:latin typeface="Calibri" pitchFamily="34" charset="0"/>
              </a:rPr>
              <a:t> </a:t>
            </a:r>
            <a:r>
              <a:rPr lang="fr-FR" sz="2400" b="1" dirty="0" smtClean="0">
                <a:latin typeface="Calibri" pitchFamily="34" charset="0"/>
              </a:rPr>
              <a:t>		- 3.8</a:t>
            </a:r>
          </a:p>
          <a:p>
            <a:pPr>
              <a:lnSpc>
                <a:spcPct val="80000"/>
              </a:lnSpc>
              <a:spcBef>
                <a:spcPct val="20000"/>
              </a:spcBef>
            </a:pPr>
            <a:endParaRPr lang="fr-FR" sz="2400" b="1" dirty="0" smtClean="0">
              <a:latin typeface="Calibri" pitchFamily="34" charset="0"/>
            </a:endParaRPr>
          </a:p>
          <a:p>
            <a:pPr>
              <a:lnSpc>
                <a:spcPct val="80000"/>
              </a:lnSpc>
              <a:spcBef>
                <a:spcPct val="20000"/>
              </a:spcBef>
            </a:pPr>
            <a:r>
              <a:rPr lang="fr-FR" sz="2400" b="1" dirty="0" smtClean="0">
                <a:latin typeface="Calibri" pitchFamily="34" charset="0"/>
              </a:rPr>
              <a:t>H2O 		- 20.0</a:t>
            </a:r>
          </a:p>
          <a:p>
            <a:pPr>
              <a:lnSpc>
                <a:spcPct val="80000"/>
              </a:lnSpc>
              <a:spcBef>
                <a:spcPct val="20000"/>
              </a:spcBef>
            </a:pPr>
            <a:endParaRPr lang="fr-FR" sz="2400" b="1" dirty="0" smtClean="0">
              <a:latin typeface="Calibri" pitchFamily="34" charset="0"/>
            </a:endParaRPr>
          </a:p>
          <a:p>
            <a:pPr>
              <a:lnSpc>
                <a:spcPct val="80000"/>
              </a:lnSpc>
              <a:spcBef>
                <a:spcPct val="20000"/>
              </a:spcBef>
            </a:pPr>
            <a:r>
              <a:rPr lang="fr-FR" sz="2400" b="1" dirty="0" smtClean="0">
                <a:latin typeface="Calibri" pitchFamily="34" charset="0"/>
              </a:rPr>
              <a:t>LHV - 14.5MJ</a:t>
            </a:r>
            <a:r>
              <a:rPr lang="fr-FR" sz="2400" b="1" dirty="0">
                <a:latin typeface="Calibri" pitchFamily="34" charset="0"/>
              </a:rPr>
              <a:t>/kg @ 20% </a:t>
            </a:r>
            <a:r>
              <a:rPr lang="fr-FR" sz="2400" b="1" dirty="0" err="1">
                <a:latin typeface="Calibri" pitchFamily="34" charset="0"/>
              </a:rPr>
              <a:t>moisture</a:t>
            </a:r>
            <a:r>
              <a:rPr lang="fr-FR" sz="2400" b="1" dirty="0">
                <a:latin typeface="Calibri" pitchFamily="34" charset="0"/>
              </a:rPr>
              <a:t/>
            </a:r>
            <a:br>
              <a:rPr lang="fr-FR" sz="2400" b="1" dirty="0">
                <a:latin typeface="Calibri" pitchFamily="34" charset="0"/>
              </a:rPr>
            </a:br>
            <a:endParaRPr lang="fr-FR" sz="2400" b="1" dirty="0">
              <a:latin typeface="Calibri" pitchFamily="34" charset="0"/>
            </a:endParaRPr>
          </a:p>
          <a:p>
            <a:pPr>
              <a:lnSpc>
                <a:spcPct val="80000"/>
              </a:lnSpc>
              <a:spcBef>
                <a:spcPct val="20000"/>
              </a:spcBef>
            </a:pPr>
            <a:endParaRPr lang="en-US" sz="2400" b="1" dirty="0">
              <a:latin typeface="Calibri" pitchFamily="34" charset="0"/>
            </a:endParaRPr>
          </a:p>
        </p:txBody>
      </p:sp>
    </p:spTree>
    <p:extLst>
      <p:ext uri="{BB962C8B-B14F-4D97-AF65-F5344CB8AC3E}">
        <p14:creationId xmlns:p14="http://schemas.microsoft.com/office/powerpoint/2010/main" val="1960189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0000"/>
          </a:schemeClr>
        </a:solidFill>
        <a:effectLst/>
      </p:bgPr>
    </p:bg>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606550" y="6273800"/>
            <a:ext cx="5991225" cy="492125"/>
          </a:xfrm>
          <a:prstGeom prst="rect">
            <a:avLst/>
          </a:prstGeom>
          <a:noFill/>
          <a:ln w="9525">
            <a:noFill/>
            <a:miter lim="800000"/>
            <a:headEnd/>
            <a:tailEnd/>
          </a:ln>
        </p:spPr>
        <p:txBody>
          <a:bodyPr>
            <a:spAutoFit/>
          </a:bodyPr>
          <a:lstStyle/>
          <a:p>
            <a:r>
              <a:rPr lang="en-US" sz="1200" b="1">
                <a:latin typeface="Calibri" pitchFamily="34" charset="0"/>
              </a:rPr>
              <a:t>Technical Partners International Inc</a:t>
            </a:r>
            <a:r>
              <a:rPr lang="en-US" b="1">
                <a:latin typeface="Calibri" pitchFamily="34" charset="0"/>
              </a:rPr>
              <a:t>. </a:t>
            </a:r>
            <a:r>
              <a:rPr lang="en-US" sz="800">
                <a:latin typeface="Calibri" pitchFamily="34" charset="0"/>
              </a:rPr>
              <a:t>CANADA • LATVIA  • SAUDI ARABIA • TURKEY • UKRAINE • UNITED KINGDOM</a:t>
            </a:r>
          </a:p>
          <a:p>
            <a:endParaRPr lang="en-US" sz="800">
              <a:latin typeface="Calibri" pitchFamily="34" charset="0"/>
            </a:endParaRPr>
          </a:p>
        </p:txBody>
      </p:sp>
      <p:sp>
        <p:nvSpPr>
          <p:cNvPr id="18435" name="TextBox 5"/>
          <p:cNvSpPr txBox="1">
            <a:spLocks noChangeArrowheads="1"/>
          </p:cNvSpPr>
          <p:nvPr/>
        </p:nvSpPr>
        <p:spPr bwMode="auto">
          <a:xfrm>
            <a:off x="800100" y="463550"/>
            <a:ext cx="8191500" cy="708025"/>
          </a:xfrm>
          <a:prstGeom prst="rect">
            <a:avLst/>
          </a:prstGeom>
          <a:noFill/>
          <a:ln w="9525">
            <a:noFill/>
            <a:miter lim="800000"/>
            <a:headEnd/>
            <a:tailEnd/>
          </a:ln>
        </p:spPr>
        <p:txBody>
          <a:bodyPr>
            <a:spAutoFit/>
          </a:bodyPr>
          <a:lstStyle/>
          <a:p>
            <a:pPr algn="ctr"/>
            <a:r>
              <a:rPr lang="en-US" sz="4000" b="1" dirty="0" smtClean="0">
                <a:solidFill>
                  <a:schemeClr val="bg1"/>
                </a:solidFill>
                <a:latin typeface="Calibri" pitchFamily="34" charset="0"/>
              </a:rPr>
              <a:t>The </a:t>
            </a:r>
            <a:r>
              <a:rPr lang="en-US" sz="4000" b="1" dirty="0">
                <a:solidFill>
                  <a:schemeClr val="bg1"/>
                </a:solidFill>
                <a:latin typeface="Calibri" pitchFamily="34" charset="0"/>
              </a:rPr>
              <a:t>Gasification System</a:t>
            </a:r>
            <a:endParaRPr lang="en-CA" sz="4000" b="1" dirty="0">
              <a:solidFill>
                <a:schemeClr val="bg1"/>
              </a:solidFill>
              <a:latin typeface="Calibri" pitchFamily="34" charset="0"/>
            </a:endParaRPr>
          </a:p>
        </p:txBody>
      </p:sp>
      <p:pic>
        <p:nvPicPr>
          <p:cNvPr id="18436" name="Picture 6" descr="TPENERGY-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285750"/>
            <a:ext cx="1357312" cy="935038"/>
          </a:xfrm>
          <a:prstGeom prst="rect">
            <a:avLst/>
          </a:prstGeom>
          <a:noFill/>
          <a:ln w="9525">
            <a:noFill/>
            <a:miter lim="800000"/>
            <a:headEnd/>
            <a:tailEnd/>
          </a:ln>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34937" r="20253"/>
          <a:stretch>
            <a:fillRect/>
          </a:stretch>
        </p:blipFill>
        <p:spPr bwMode="auto">
          <a:xfrm>
            <a:off x="5257800" y="2133600"/>
            <a:ext cx="3756800" cy="4191000"/>
          </a:xfrm>
          <a:prstGeom prst="rect">
            <a:avLst/>
          </a:prstGeom>
          <a:gradFill>
            <a:gsLst>
              <a:gs pos="0">
                <a:schemeClr val="accent1">
                  <a:tint val="66000"/>
                  <a:satMod val="160000"/>
                  <a:alpha val="21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7" name="TextBox 6"/>
          <p:cNvSpPr txBox="1"/>
          <p:nvPr/>
        </p:nvSpPr>
        <p:spPr>
          <a:xfrm>
            <a:off x="249238" y="1548825"/>
            <a:ext cx="5174328" cy="584775"/>
          </a:xfrm>
          <a:prstGeom prst="rect">
            <a:avLst/>
          </a:prstGeom>
          <a:noFill/>
        </p:spPr>
        <p:txBody>
          <a:bodyPr wrap="square" rtlCol="0">
            <a:spAutoFit/>
          </a:bodyPr>
          <a:lstStyle/>
          <a:p>
            <a:r>
              <a:rPr lang="en-US" sz="1600" b="1" dirty="0" smtClean="0"/>
              <a:t>The PRM Energy KC-Reactor</a:t>
            </a:r>
            <a:r>
              <a:rPr lang="en-US" sz="1600" b="1" baseline="30000" dirty="0" smtClean="0"/>
              <a:t>®</a:t>
            </a:r>
            <a:r>
              <a:rPr lang="en-US" sz="1600" b="1" dirty="0" smtClean="0"/>
              <a:t> gasification system is a sub-stoichiometric, updraft system with: </a:t>
            </a:r>
          </a:p>
        </p:txBody>
      </p:sp>
      <p:sp>
        <p:nvSpPr>
          <p:cNvPr id="3" name="Rectangle 2"/>
          <p:cNvSpPr/>
          <p:nvPr/>
        </p:nvSpPr>
        <p:spPr>
          <a:xfrm>
            <a:off x="304800" y="2370842"/>
            <a:ext cx="4953000" cy="3698449"/>
          </a:xfrm>
          <a:prstGeom prst="rect">
            <a:avLst/>
          </a:prstGeom>
        </p:spPr>
        <p:txBody>
          <a:bodyPr wrap="square">
            <a:spAutoFit/>
          </a:bodyPr>
          <a:lstStyle/>
          <a:p>
            <a:pPr marL="342900" lvl="0" indent="-342900" fontAlgn="auto">
              <a:lnSpc>
                <a:spcPct val="90000"/>
              </a:lnSpc>
              <a:spcBef>
                <a:spcPts val="0"/>
              </a:spcBef>
              <a:spcAft>
                <a:spcPts val="0"/>
              </a:spcAft>
              <a:buFont typeface="Arial"/>
              <a:buChar char="•"/>
              <a:defRPr/>
            </a:pPr>
            <a:r>
              <a:rPr lang="en-US" sz="2000" dirty="0">
                <a:latin typeface="+mn-lt"/>
              </a:rPr>
              <a:t>Metered and measured feeding system.</a:t>
            </a:r>
          </a:p>
          <a:p>
            <a:pPr marL="342900" lvl="0" indent="-342900" fontAlgn="auto">
              <a:lnSpc>
                <a:spcPct val="90000"/>
              </a:lnSpc>
              <a:spcBef>
                <a:spcPts val="0"/>
              </a:spcBef>
              <a:spcAft>
                <a:spcPts val="0"/>
              </a:spcAft>
              <a:buFont typeface="Arial"/>
              <a:buChar char="•"/>
              <a:defRPr/>
            </a:pPr>
            <a:r>
              <a:rPr lang="en-US" sz="2000" dirty="0">
                <a:latin typeface="+mn-lt"/>
              </a:rPr>
              <a:t>Water cooled components.</a:t>
            </a:r>
          </a:p>
          <a:p>
            <a:pPr marL="342900" lvl="0" indent="-342900" fontAlgn="auto">
              <a:lnSpc>
                <a:spcPct val="90000"/>
              </a:lnSpc>
              <a:spcBef>
                <a:spcPts val="0"/>
              </a:spcBef>
              <a:spcAft>
                <a:spcPts val="0"/>
              </a:spcAft>
              <a:buFont typeface="Arial"/>
              <a:buChar char="•"/>
              <a:defRPr/>
            </a:pPr>
            <a:r>
              <a:rPr lang="en-US" sz="2000" dirty="0">
                <a:latin typeface="+mn-lt"/>
              </a:rPr>
              <a:t>Fixed grate, updraft.</a:t>
            </a:r>
          </a:p>
          <a:p>
            <a:pPr marL="342900" lvl="0" indent="-342900" fontAlgn="auto">
              <a:lnSpc>
                <a:spcPct val="90000"/>
              </a:lnSpc>
              <a:spcBef>
                <a:spcPts val="0"/>
              </a:spcBef>
              <a:spcAft>
                <a:spcPts val="0"/>
              </a:spcAft>
              <a:buFont typeface="Arial"/>
              <a:buChar char="•"/>
              <a:defRPr/>
            </a:pPr>
            <a:endParaRPr lang="en-US" sz="2000" dirty="0" smtClean="0">
              <a:latin typeface="+mn-lt"/>
            </a:endParaRPr>
          </a:p>
          <a:p>
            <a:pPr marL="342900" lvl="0" indent="-342900" fontAlgn="auto">
              <a:lnSpc>
                <a:spcPct val="90000"/>
              </a:lnSpc>
              <a:spcBef>
                <a:spcPts val="0"/>
              </a:spcBef>
              <a:spcAft>
                <a:spcPts val="0"/>
              </a:spcAft>
              <a:buFont typeface="Arial"/>
              <a:buChar char="•"/>
              <a:defRPr/>
            </a:pPr>
            <a:r>
              <a:rPr lang="en-US" sz="2000" dirty="0" smtClean="0">
                <a:latin typeface="+mn-lt"/>
              </a:rPr>
              <a:t>Precisely </a:t>
            </a:r>
            <a:r>
              <a:rPr lang="en-US" sz="2000" dirty="0">
                <a:latin typeface="+mn-lt"/>
              </a:rPr>
              <a:t>controlled gasification air to achieve desired syngas quality.</a:t>
            </a:r>
          </a:p>
          <a:p>
            <a:pPr marL="342900" lvl="0" indent="-342900" fontAlgn="auto">
              <a:lnSpc>
                <a:spcPct val="90000"/>
              </a:lnSpc>
              <a:spcBef>
                <a:spcPts val="0"/>
              </a:spcBef>
              <a:spcAft>
                <a:spcPts val="0"/>
              </a:spcAft>
              <a:buFont typeface="Arial"/>
              <a:buChar char="•"/>
              <a:defRPr/>
            </a:pPr>
            <a:r>
              <a:rPr lang="en-US" sz="2000" dirty="0">
                <a:latin typeface="+mn-lt"/>
              </a:rPr>
              <a:t>Adjustable depth, agitated bed to control residence time and carbon conversion.</a:t>
            </a:r>
          </a:p>
          <a:p>
            <a:pPr marL="342900" lvl="0" indent="-342900" fontAlgn="auto">
              <a:lnSpc>
                <a:spcPct val="90000"/>
              </a:lnSpc>
              <a:spcBef>
                <a:spcPts val="0"/>
              </a:spcBef>
              <a:spcAft>
                <a:spcPts val="0"/>
              </a:spcAft>
              <a:buFont typeface="Arial"/>
              <a:buChar char="•"/>
              <a:defRPr/>
            </a:pPr>
            <a:r>
              <a:rPr lang="en-US" sz="2000" dirty="0">
                <a:latin typeface="+mn-lt"/>
              </a:rPr>
              <a:t>Continuous ash discharge.</a:t>
            </a:r>
          </a:p>
          <a:p>
            <a:pPr marL="342900" lvl="0" indent="-342900" fontAlgn="auto">
              <a:lnSpc>
                <a:spcPct val="90000"/>
              </a:lnSpc>
              <a:spcBef>
                <a:spcPts val="0"/>
              </a:spcBef>
              <a:spcAft>
                <a:spcPts val="0"/>
              </a:spcAft>
              <a:buFont typeface="Arial"/>
              <a:buChar char="•"/>
              <a:defRPr/>
            </a:pPr>
            <a:endParaRPr lang="en-US" sz="2000" dirty="0" smtClean="0">
              <a:latin typeface="+mn-lt"/>
            </a:endParaRPr>
          </a:p>
          <a:p>
            <a:pPr marL="342900" lvl="0" indent="-342900" fontAlgn="auto">
              <a:lnSpc>
                <a:spcPct val="90000"/>
              </a:lnSpc>
              <a:spcBef>
                <a:spcPts val="0"/>
              </a:spcBef>
              <a:spcAft>
                <a:spcPts val="0"/>
              </a:spcAft>
              <a:buFont typeface="Arial"/>
              <a:buChar char="•"/>
              <a:defRPr/>
            </a:pPr>
            <a:r>
              <a:rPr lang="en-US" sz="2000" dirty="0" smtClean="0">
                <a:latin typeface="+mn-lt"/>
              </a:rPr>
              <a:t>Optional </a:t>
            </a:r>
            <a:r>
              <a:rPr lang="en-US" sz="2000" dirty="0">
                <a:latin typeface="+mn-lt"/>
              </a:rPr>
              <a:t>high temperature cyclone.</a:t>
            </a:r>
          </a:p>
          <a:p>
            <a:pPr marL="342900" lvl="0" indent="-342900" fontAlgn="auto">
              <a:lnSpc>
                <a:spcPct val="90000"/>
              </a:lnSpc>
              <a:spcBef>
                <a:spcPts val="0"/>
              </a:spcBef>
              <a:spcAft>
                <a:spcPts val="0"/>
              </a:spcAft>
              <a:buFont typeface="Arial"/>
              <a:buChar char="•"/>
              <a:defRPr/>
            </a:pPr>
            <a:r>
              <a:rPr lang="en-US" sz="2000" dirty="0">
                <a:latin typeface="+mn-lt"/>
              </a:rPr>
              <a:t>Optional staged combustion systems.</a:t>
            </a:r>
          </a:p>
          <a:p>
            <a:pPr marL="342900" lvl="0" indent="-342900" fontAlgn="auto">
              <a:lnSpc>
                <a:spcPct val="90000"/>
              </a:lnSpc>
              <a:spcBef>
                <a:spcPts val="0"/>
              </a:spcBef>
              <a:spcAft>
                <a:spcPts val="0"/>
              </a:spcAft>
              <a:buFont typeface="Arial"/>
              <a:buChar char="•"/>
              <a:defRPr/>
            </a:pPr>
            <a:r>
              <a:rPr lang="en-US" sz="2000" dirty="0">
                <a:latin typeface="+mn-lt"/>
              </a:rPr>
              <a:t>Optional syngas conditioning system.</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19612</TotalTime>
  <Words>2619</Words>
  <Application>Microsoft Macintosh PowerPoint</Application>
  <PresentationFormat>On-screen Show (4:3)</PresentationFormat>
  <Paragraphs>674</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Technical Partners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Kalvins</dc:creator>
  <cp:lastModifiedBy>Ed Kalvins</cp:lastModifiedBy>
  <cp:revision>594</cp:revision>
  <cp:lastPrinted>2012-04-04T13:04:26Z</cp:lastPrinted>
  <dcterms:created xsi:type="dcterms:W3CDTF">2011-10-07T15:10:54Z</dcterms:created>
  <dcterms:modified xsi:type="dcterms:W3CDTF">2015-08-27T12:59:11Z</dcterms:modified>
</cp:coreProperties>
</file>